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259" r:id="rId5"/>
    <p:sldId id="261" r:id="rId6"/>
    <p:sldId id="257" r:id="rId7"/>
    <p:sldId id="260" r:id="rId8"/>
    <p:sldId id="262" r:id="rId9"/>
    <p:sldId id="263" r:id="rId10"/>
    <p:sldId id="264" r:id="rId11"/>
    <p:sldId id="267" r:id="rId12"/>
    <p:sldId id="268" r:id="rId13"/>
    <p:sldId id="269" r:id="rId14"/>
    <p:sldId id="270" r:id="rId15"/>
    <p:sldId id="265" r:id="rId16"/>
    <p:sldId id="271" r:id="rId17"/>
    <p:sldId id="272" r:id="rId18"/>
    <p:sldId id="273" r:id="rId19"/>
    <p:sldId id="275" r:id="rId20"/>
    <p:sldId id="295" r:id="rId21"/>
    <p:sldId id="278" r:id="rId22"/>
    <p:sldId id="279" r:id="rId23"/>
    <p:sldId id="281" r:id="rId24"/>
    <p:sldId id="280" r:id="rId25"/>
    <p:sldId id="283" r:id="rId26"/>
    <p:sldId id="282" r:id="rId27"/>
    <p:sldId id="284" r:id="rId28"/>
    <p:sldId id="285" r:id="rId29"/>
    <p:sldId id="286" r:id="rId30"/>
    <p:sldId id="288" r:id="rId31"/>
    <p:sldId id="289" r:id="rId32"/>
    <p:sldId id="291" r:id="rId33"/>
    <p:sldId id="292" r:id="rId34"/>
    <p:sldId id="293" r:id="rId35"/>
    <p:sldId id="294" r:id="rId36"/>
    <p:sldId id="274"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72990" autoAdjust="0"/>
  </p:normalViewPr>
  <p:slideViewPr>
    <p:cSldViewPr snapToGrid="0" snapToObjects="1">
      <p:cViewPr varScale="1">
        <p:scale>
          <a:sx n="86" d="100"/>
          <a:sy n="86" d="100"/>
        </p:scale>
        <p:origin x="1238" y="58"/>
      </p:cViewPr>
      <p:guideLst>
        <p:guide orient="horz" pos="2160"/>
        <p:guide pos="2880"/>
      </p:guideLst>
    </p:cSldViewPr>
  </p:slideViewPr>
  <p:outlineViewPr>
    <p:cViewPr>
      <p:scale>
        <a:sx n="33" d="100"/>
        <a:sy n="33" d="100"/>
      </p:scale>
      <p:origin x="0" y="0"/>
    </p:cViewPr>
  </p:outlineViewPr>
  <p:notesTextViewPr>
    <p:cViewPr>
      <p:scale>
        <a:sx n="115" d="100"/>
        <a:sy n="115" d="100"/>
      </p:scale>
      <p:origin x="0" y="0"/>
    </p:cViewPr>
  </p:notesTextViewPr>
  <p:sorterViewPr>
    <p:cViewPr>
      <p:scale>
        <a:sx n="57" d="100"/>
        <a:sy n="5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5/10/2021</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2D560-3E9F-46B7-BDF2-62AADB7BF67A}" type="datetimeFigureOut">
              <a:rPr lang="en-SG" smtClean="0"/>
              <a:t>10/5/2021</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9E18B6-0F48-4C7A-9F6F-52F96695D9D7}" type="slidenum">
              <a:rPr lang="en-SG" smtClean="0"/>
              <a:t>‹#›</a:t>
            </a:fld>
            <a:endParaRPr lang="en-SG"/>
          </a:p>
        </p:txBody>
      </p:sp>
    </p:spTree>
    <p:extLst>
      <p:ext uri="{BB962C8B-B14F-4D97-AF65-F5344CB8AC3E}">
        <p14:creationId xmlns:p14="http://schemas.microsoft.com/office/powerpoint/2010/main" val="1507895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afternoon, professors. Thank you for being here listening to my FYP presentation on long-tailed distribution on image recognition. </a:t>
            </a:r>
          </a:p>
        </p:txBody>
      </p:sp>
      <p:sp>
        <p:nvSpPr>
          <p:cNvPr id="4" name="Slide Number Placeholder 3"/>
          <p:cNvSpPr>
            <a:spLocks noGrp="1"/>
          </p:cNvSpPr>
          <p:nvPr>
            <p:ph type="sldNum" sz="quarter" idx="5"/>
          </p:nvPr>
        </p:nvSpPr>
        <p:spPr/>
        <p:txBody>
          <a:bodyPr/>
          <a:lstStyle/>
          <a:p>
            <a:fld id="{8C9E18B6-0F48-4C7A-9F6F-52F96695D9D7}" type="slidenum">
              <a:rPr lang="en-SG" smtClean="0"/>
              <a:t>1</a:t>
            </a:fld>
            <a:endParaRPr lang="en-SG"/>
          </a:p>
        </p:txBody>
      </p:sp>
    </p:spTree>
    <p:extLst>
      <p:ext uri="{BB962C8B-B14F-4D97-AF65-F5344CB8AC3E}">
        <p14:creationId xmlns:p14="http://schemas.microsoft.com/office/powerpoint/2010/main" val="3459760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we show the comparison between NCM classifier and the standard dot product classifier using ResNet-10, under instance-balanced sampling on </a:t>
            </a:r>
            <a:r>
              <a:rPr lang="en-SG" dirty="0" err="1"/>
              <a:t>ImageNet_LT</a:t>
            </a:r>
            <a:r>
              <a:rPr lang="en-SG" dirty="0"/>
              <a:t>. Besides the overall accuracy, we further report on three splits: Many, Median, Low. It can be seen in orange line, that the simple non-parametric NCM classifier outperforms the dot product classifier on overall, median, and particularly on the low classes. This findings motivates us to come out with our proposed approaches</a:t>
            </a:r>
          </a:p>
        </p:txBody>
      </p:sp>
      <p:sp>
        <p:nvSpPr>
          <p:cNvPr id="4" name="Slide Number Placeholder 3"/>
          <p:cNvSpPr>
            <a:spLocks noGrp="1"/>
          </p:cNvSpPr>
          <p:nvPr>
            <p:ph type="sldNum" sz="quarter" idx="5"/>
          </p:nvPr>
        </p:nvSpPr>
        <p:spPr/>
        <p:txBody>
          <a:bodyPr/>
          <a:lstStyle/>
          <a:p>
            <a:fld id="{8C9E18B6-0F48-4C7A-9F6F-52F96695D9D7}" type="slidenum">
              <a:rPr lang="en-SG" smtClean="0"/>
              <a:t>10</a:t>
            </a:fld>
            <a:endParaRPr lang="en-SG"/>
          </a:p>
        </p:txBody>
      </p:sp>
    </p:spTree>
    <p:extLst>
      <p:ext uri="{BB962C8B-B14F-4D97-AF65-F5344CB8AC3E}">
        <p14:creationId xmlns:p14="http://schemas.microsoft.com/office/powerpoint/2010/main" val="402073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Our first approach is post-hoc fusion, which fuse the output from NCM classifier together with the dot product output. </a:t>
            </a:r>
          </a:p>
        </p:txBody>
      </p:sp>
      <p:sp>
        <p:nvSpPr>
          <p:cNvPr id="4" name="Slide Number Placeholder 3"/>
          <p:cNvSpPr>
            <a:spLocks noGrp="1"/>
          </p:cNvSpPr>
          <p:nvPr>
            <p:ph type="sldNum" sz="quarter" idx="5"/>
          </p:nvPr>
        </p:nvSpPr>
        <p:spPr/>
        <p:txBody>
          <a:bodyPr/>
          <a:lstStyle/>
          <a:p>
            <a:fld id="{8C9E18B6-0F48-4C7A-9F6F-52F96695D9D7}" type="slidenum">
              <a:rPr lang="en-SG" smtClean="0"/>
              <a:t>11</a:t>
            </a:fld>
            <a:endParaRPr lang="en-SG"/>
          </a:p>
        </p:txBody>
      </p:sp>
    </p:spTree>
    <p:extLst>
      <p:ext uri="{BB962C8B-B14F-4D97-AF65-F5344CB8AC3E}">
        <p14:creationId xmlns:p14="http://schemas.microsoft.com/office/powerpoint/2010/main" val="43337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NCM classifier described above, we can get the distance as logits </a:t>
            </a:r>
            <a:r>
              <a:rPr lang="en-SG" dirty="0" err="1"/>
              <a:t>Zd</a:t>
            </a:r>
            <a:r>
              <a:rPr lang="en-SG" dirty="0"/>
              <a:t>, which give far better accuracy on median and low classes. So </a:t>
            </a:r>
            <a:r>
              <a:rPr lang="en-US" altLang="zh-CN" dirty="0"/>
              <a:t>the question is </a:t>
            </a:r>
            <a:r>
              <a:rPr lang="en-SG" dirty="0"/>
              <a:t>can we merge the two logits to ameliorate the performance on tail, while maintaining the good performance on head? The answer is yes. But we have to manipulate the logits </a:t>
            </a:r>
            <a:r>
              <a:rPr lang="en-SG" dirty="0" err="1"/>
              <a:t>Zd</a:t>
            </a:r>
            <a:r>
              <a:rPr lang="en-SG" dirty="0"/>
              <a:t> a bit due to difference in scale. </a:t>
            </a:r>
          </a:p>
        </p:txBody>
      </p:sp>
      <p:sp>
        <p:nvSpPr>
          <p:cNvPr id="4" name="Slide Number Placeholder 3"/>
          <p:cNvSpPr>
            <a:spLocks noGrp="1"/>
          </p:cNvSpPr>
          <p:nvPr>
            <p:ph type="sldNum" sz="quarter" idx="5"/>
          </p:nvPr>
        </p:nvSpPr>
        <p:spPr/>
        <p:txBody>
          <a:bodyPr/>
          <a:lstStyle/>
          <a:p>
            <a:fld id="{8C9E18B6-0F48-4C7A-9F6F-52F96695D9D7}" type="slidenum">
              <a:rPr lang="en-SG" smtClean="0"/>
              <a:t>12</a:t>
            </a:fld>
            <a:endParaRPr lang="en-SG"/>
          </a:p>
        </p:txBody>
      </p:sp>
    </p:spTree>
    <p:extLst>
      <p:ext uri="{BB962C8B-B14F-4D97-AF65-F5344CB8AC3E}">
        <p14:creationId xmlns:p14="http://schemas.microsoft.com/office/powerpoint/2010/main" val="3601832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 common distance metric used on vector space is cosine similarity, which makes </a:t>
            </a:r>
            <a:r>
              <a:rPr lang="en-SG" dirty="0" err="1"/>
              <a:t>Zd</a:t>
            </a:r>
            <a:r>
              <a:rPr lang="en-SG" dirty="0"/>
              <a:t> between the range 0 to 1. However, </a:t>
            </a:r>
            <a:r>
              <a:rPr lang="en-SG" dirty="0" err="1"/>
              <a:t>Zl</a:t>
            </a:r>
            <a:r>
              <a:rPr lang="en-SG" dirty="0"/>
              <a:t> can be very large and can be both + and negative, depending on how the model converges. So </a:t>
            </a:r>
            <a:r>
              <a:rPr lang="en-SG" dirty="0" err="1"/>
              <a:t>Zd</a:t>
            </a:r>
            <a:r>
              <a:rPr lang="en-SG" dirty="0"/>
              <a:t> has negligible effect on </a:t>
            </a:r>
            <a:r>
              <a:rPr lang="en-SG" dirty="0" err="1"/>
              <a:t>Zl</a:t>
            </a:r>
            <a:r>
              <a:rPr lang="en-SG" dirty="0"/>
              <a:t>. Therefore, we propose two scaling function for </a:t>
            </a:r>
            <a:r>
              <a:rPr lang="en-SG" dirty="0" err="1"/>
              <a:t>Zd</a:t>
            </a:r>
            <a:r>
              <a:rPr lang="en-SG" dirty="0"/>
              <a:t> to put it on the same scale as </a:t>
            </a:r>
            <a:r>
              <a:rPr lang="en-SG" dirty="0" err="1"/>
              <a:t>Zl</a:t>
            </a:r>
            <a:r>
              <a:rPr lang="en-SG" dirty="0"/>
              <a:t>, which is shown by the two equations here. The first one is to add a weight coefficient, that is calculated as the division of the two max values. The second one is a more carefully crafted min-max scaling, that makes sure the min and max value of the two are the same. We will shown in our experiment results later that the second scaling function is </a:t>
            </a:r>
            <a:r>
              <a:rPr lang="en-SG" dirty="0" err="1"/>
              <a:t>surpirior</a:t>
            </a:r>
            <a:r>
              <a:rPr lang="en-SG" dirty="0"/>
              <a:t> than the first.  </a:t>
            </a:r>
          </a:p>
        </p:txBody>
      </p:sp>
      <p:sp>
        <p:nvSpPr>
          <p:cNvPr id="4" name="Slide Number Placeholder 3"/>
          <p:cNvSpPr>
            <a:spLocks noGrp="1"/>
          </p:cNvSpPr>
          <p:nvPr>
            <p:ph type="sldNum" sz="quarter" idx="5"/>
          </p:nvPr>
        </p:nvSpPr>
        <p:spPr/>
        <p:txBody>
          <a:bodyPr/>
          <a:lstStyle/>
          <a:p>
            <a:fld id="{8C9E18B6-0F48-4C7A-9F6F-52F96695D9D7}" type="slidenum">
              <a:rPr lang="en-SG" smtClean="0"/>
              <a:t>13</a:t>
            </a:fld>
            <a:endParaRPr lang="en-SG"/>
          </a:p>
        </p:txBody>
      </p:sp>
    </p:spTree>
    <p:extLst>
      <p:ext uri="{BB962C8B-B14F-4D97-AF65-F5344CB8AC3E}">
        <p14:creationId xmlns:p14="http://schemas.microsoft.com/office/powerpoint/2010/main" val="4160888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with the two logits on the same scale, we first propose four merge mechanisms, which we term as fusion baselines, as this just require simple calculation. The first one is a direct sum on the two logits, the second one is to first pass through the logits into the </a:t>
            </a:r>
            <a:r>
              <a:rPr lang="en-SG" dirty="0" err="1"/>
              <a:t>softmax</a:t>
            </a:r>
            <a:r>
              <a:rPr lang="en-SG" dirty="0"/>
              <a:t> normalization layer, followed by a direct sum. The third one is to apply the max operation on the two logits, and </a:t>
            </a:r>
            <a:r>
              <a:rPr lang="en-SG" dirty="0" err="1"/>
              <a:t>concat</a:t>
            </a:r>
            <a:r>
              <a:rPr lang="en-SG" dirty="0"/>
              <a:t> the result together. The last one is a weighted sum, with weight w </a:t>
            </a:r>
            <a:r>
              <a:rPr lang="en-SG" dirty="0" err="1"/>
              <a:t>caliberated</a:t>
            </a:r>
            <a:r>
              <a:rPr lang="en-SG" dirty="0"/>
              <a:t> between 0 and 1.</a:t>
            </a:r>
          </a:p>
        </p:txBody>
      </p:sp>
      <p:sp>
        <p:nvSpPr>
          <p:cNvPr id="4" name="Slide Number Placeholder 3"/>
          <p:cNvSpPr>
            <a:spLocks noGrp="1"/>
          </p:cNvSpPr>
          <p:nvPr>
            <p:ph type="sldNum" sz="quarter" idx="5"/>
          </p:nvPr>
        </p:nvSpPr>
        <p:spPr/>
        <p:txBody>
          <a:bodyPr/>
          <a:lstStyle/>
          <a:p>
            <a:fld id="{8C9E18B6-0F48-4C7A-9F6F-52F96695D9D7}" type="slidenum">
              <a:rPr lang="en-SG" smtClean="0"/>
              <a:t>14</a:t>
            </a:fld>
            <a:endParaRPr lang="en-SG"/>
          </a:p>
        </p:txBody>
      </p:sp>
    </p:spTree>
    <p:extLst>
      <p:ext uri="{BB962C8B-B14F-4D97-AF65-F5344CB8AC3E}">
        <p14:creationId xmlns:p14="http://schemas.microsoft.com/office/powerpoint/2010/main" val="425817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also extend fusion to fine-tuning strategies. The learnable logits weight can be seen as a special case of the last weighted sum fusion baseline, but instead of manually tuning the weight parameter w, we assign them as learnable parameters w1, w2. Their weighted sum give us the final logits Z final. After baseline model’s training is complete, we use z-final as logits and finetune for 10 epochs while all other parameters are </a:t>
            </a:r>
            <a:r>
              <a:rPr lang="en-SG" dirty="0" err="1"/>
              <a:t>freezed</a:t>
            </a:r>
            <a:r>
              <a:rPr lang="en-SG" dirty="0"/>
              <a:t>. So only w1 and w2 is updated through back propagation. We term this approach as LLW, or learnable logits weight</a:t>
            </a:r>
          </a:p>
        </p:txBody>
      </p:sp>
      <p:sp>
        <p:nvSpPr>
          <p:cNvPr id="4" name="Slide Number Placeholder 3"/>
          <p:cNvSpPr>
            <a:spLocks noGrp="1"/>
          </p:cNvSpPr>
          <p:nvPr>
            <p:ph type="sldNum" sz="quarter" idx="5"/>
          </p:nvPr>
        </p:nvSpPr>
        <p:spPr/>
        <p:txBody>
          <a:bodyPr/>
          <a:lstStyle/>
          <a:p>
            <a:fld id="{8C9E18B6-0F48-4C7A-9F6F-52F96695D9D7}" type="slidenum">
              <a:rPr lang="en-SG" smtClean="0"/>
              <a:t>15</a:t>
            </a:fld>
            <a:endParaRPr lang="en-SG"/>
          </a:p>
        </p:txBody>
      </p:sp>
    </p:spTree>
    <p:extLst>
      <p:ext uri="{BB962C8B-B14F-4D97-AF65-F5344CB8AC3E}">
        <p14:creationId xmlns:p14="http://schemas.microsoft.com/office/powerpoint/2010/main" val="3596537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Another finetuning strategy is called </a:t>
            </a:r>
            <a:r>
              <a:rPr lang="en-SG" dirty="0" err="1"/>
              <a:t>assignmented</a:t>
            </a:r>
            <a:r>
              <a:rPr lang="en-SG" dirty="0"/>
              <a:t> module, which is a Multi-Layer perceptron architecture with binary cross entropy loss that takes feature h and logits as input, it first normalize feature h, and project it to a lower dimension. Then </a:t>
            </a:r>
            <a:r>
              <a:rPr lang="en-SG" dirty="0" err="1"/>
              <a:t>concat</a:t>
            </a:r>
            <a:r>
              <a:rPr lang="en-SG" dirty="0"/>
              <a:t> it with the </a:t>
            </a:r>
            <a:r>
              <a:rPr lang="en-SG" dirty="0" err="1"/>
              <a:t>topk</a:t>
            </a:r>
            <a:r>
              <a:rPr lang="en-SG" dirty="0"/>
              <a:t> logits. The k values is adjusted based on the total number of classes of the dataset we use. The final concatenated value is then fed into a linear layer followed by a sigmoid function to calculate binary cross entropy loss.  The ground truth value y is a Kronecker delta function, which is 1 if NCM classifier predicts correctly and 0 otherwise. Similarly, </a:t>
            </a:r>
            <a:r>
              <a:rPr lang="en-SG" dirty="0" err="1"/>
              <a:t>ths</a:t>
            </a:r>
            <a:r>
              <a:rPr lang="en-SG" dirty="0"/>
              <a:t> assignment module is finetuned for 10 epochs while all other parameters are </a:t>
            </a:r>
            <a:r>
              <a:rPr lang="en-SG" dirty="0" err="1"/>
              <a:t>freezed</a:t>
            </a:r>
            <a:r>
              <a:rPr lang="en-SG" dirty="0"/>
              <a:t>. </a:t>
            </a:r>
          </a:p>
        </p:txBody>
      </p:sp>
      <p:sp>
        <p:nvSpPr>
          <p:cNvPr id="4" name="Slide Number Placeholder 3"/>
          <p:cNvSpPr>
            <a:spLocks noGrp="1"/>
          </p:cNvSpPr>
          <p:nvPr>
            <p:ph type="sldNum" sz="quarter" idx="5"/>
          </p:nvPr>
        </p:nvSpPr>
        <p:spPr/>
        <p:txBody>
          <a:bodyPr/>
          <a:lstStyle/>
          <a:p>
            <a:fld id="{8C9E18B6-0F48-4C7A-9F6F-52F96695D9D7}" type="slidenum">
              <a:rPr lang="en-SG" smtClean="0"/>
              <a:t>16</a:t>
            </a:fld>
            <a:endParaRPr lang="en-SG"/>
          </a:p>
        </p:txBody>
      </p:sp>
    </p:spTree>
    <p:extLst>
      <p:ext uri="{BB962C8B-B14F-4D97-AF65-F5344CB8AC3E}">
        <p14:creationId xmlns:p14="http://schemas.microsoft.com/office/powerpoint/2010/main" val="12207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During inference, when we pass in a test image, we get two predictions: one from the dot product classifier, and the other from the NCM classifier. We will rely on the </a:t>
            </a:r>
            <a:r>
              <a:rPr lang="en-SG" dirty="0" err="1"/>
              <a:t>asm</a:t>
            </a:r>
            <a:r>
              <a:rPr lang="en-SG" dirty="0"/>
              <a:t> module to tell us which prediction we take. </a:t>
            </a:r>
          </a:p>
        </p:txBody>
      </p:sp>
      <p:sp>
        <p:nvSpPr>
          <p:cNvPr id="4" name="Slide Number Placeholder 3"/>
          <p:cNvSpPr>
            <a:spLocks noGrp="1"/>
          </p:cNvSpPr>
          <p:nvPr>
            <p:ph type="sldNum" sz="quarter" idx="5"/>
          </p:nvPr>
        </p:nvSpPr>
        <p:spPr/>
        <p:txBody>
          <a:bodyPr/>
          <a:lstStyle/>
          <a:p>
            <a:fld id="{8C9E18B6-0F48-4C7A-9F6F-52F96695D9D7}" type="slidenum">
              <a:rPr lang="en-SG" smtClean="0"/>
              <a:t>17</a:t>
            </a:fld>
            <a:endParaRPr lang="en-SG"/>
          </a:p>
        </p:txBody>
      </p:sp>
    </p:spTree>
    <p:extLst>
      <p:ext uri="{BB962C8B-B14F-4D97-AF65-F5344CB8AC3E}">
        <p14:creationId xmlns:p14="http://schemas.microsoft.com/office/powerpoint/2010/main" val="125624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one of the drawbacks of the a</a:t>
            </a:r>
            <a:r>
              <a:rPr lang="en-US" altLang="zh-CN" dirty="0"/>
              <a:t>b</a:t>
            </a:r>
            <a:r>
              <a:rPr lang="en-SG" dirty="0" err="1"/>
              <a:t>ove</a:t>
            </a:r>
            <a:r>
              <a:rPr lang="en-SG" dirty="0"/>
              <a:t>-mentioned post-hoc fusion methods is that they all require two stages. The memory module is calculated at the end of first stage training. The next question is how can we incorporate NCM classifier and the memory module into a one-stage end-to-end training strategy</a:t>
            </a:r>
          </a:p>
        </p:txBody>
      </p:sp>
      <p:sp>
        <p:nvSpPr>
          <p:cNvPr id="4" name="Slide Number Placeholder 3"/>
          <p:cNvSpPr>
            <a:spLocks noGrp="1"/>
          </p:cNvSpPr>
          <p:nvPr>
            <p:ph type="sldNum" sz="quarter" idx="5"/>
          </p:nvPr>
        </p:nvSpPr>
        <p:spPr/>
        <p:txBody>
          <a:bodyPr/>
          <a:lstStyle/>
          <a:p>
            <a:fld id="{8C9E18B6-0F48-4C7A-9F6F-52F96695D9D7}" type="slidenum">
              <a:rPr lang="en-SG" smtClean="0"/>
              <a:t>18</a:t>
            </a:fld>
            <a:endParaRPr lang="en-SG"/>
          </a:p>
        </p:txBody>
      </p:sp>
    </p:spTree>
    <p:extLst>
      <p:ext uri="{BB962C8B-B14F-4D97-AF65-F5344CB8AC3E}">
        <p14:creationId xmlns:p14="http://schemas.microsoft.com/office/powerpoint/2010/main" val="19380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800" b="0" i="0" u="none" strike="noStrike" baseline="0" dirty="0">
                <a:latin typeface="NimbusRomNo9L-Regu"/>
              </a:rPr>
              <a:t>Recall that a modern deep learning training strategy calculates gradient w.r.t loss and performs parameter updates per mini-batch. A pair of exactly same input images would have two different feature vectors before and after one update, and the number of updates in the entire training phase can be very frequent, determined by batch size and the number</a:t>
            </a:r>
          </a:p>
          <a:p>
            <a:pPr algn="l"/>
            <a:r>
              <a:rPr lang="en-SG" sz="1800" b="0" i="0" u="none" strike="noStrike" baseline="0" dirty="0">
                <a:latin typeface="NimbusRomNo9L-Regu"/>
              </a:rPr>
              <a:t>of training samples. A naive and most accurate solution is to perform a re-calculation of memory after each update, but it is very computational costly. we</a:t>
            </a:r>
          </a:p>
          <a:p>
            <a:pPr algn="l"/>
            <a:r>
              <a:rPr lang="en-SG" sz="1800" b="0" i="0" u="none" strike="noStrike" baseline="0" dirty="0">
                <a:latin typeface="NimbusRomNo9L-Regu"/>
              </a:rPr>
              <a:t>adopt the momentum update mechanism to solve this issue. Formally, we initialize M after some k epochs of training, and update M using a moving average estimate per minibatch. Alpha is the momentum coefficient that is usually a value close to one. </a:t>
            </a:r>
            <a:endParaRPr lang="en-SG" dirty="0"/>
          </a:p>
        </p:txBody>
      </p:sp>
      <p:sp>
        <p:nvSpPr>
          <p:cNvPr id="4" name="Slide Number Placeholder 3"/>
          <p:cNvSpPr>
            <a:spLocks noGrp="1"/>
          </p:cNvSpPr>
          <p:nvPr>
            <p:ph type="sldNum" sz="quarter" idx="5"/>
          </p:nvPr>
        </p:nvSpPr>
        <p:spPr/>
        <p:txBody>
          <a:bodyPr/>
          <a:lstStyle/>
          <a:p>
            <a:fld id="{8C9E18B6-0F48-4C7A-9F6F-52F96695D9D7}" type="slidenum">
              <a:rPr lang="en-SG" smtClean="0"/>
              <a:t>19</a:t>
            </a:fld>
            <a:endParaRPr lang="en-SG"/>
          </a:p>
        </p:txBody>
      </p:sp>
    </p:spTree>
    <p:extLst>
      <p:ext uri="{BB962C8B-B14F-4D97-AF65-F5344CB8AC3E}">
        <p14:creationId xmlns:p14="http://schemas.microsoft.com/office/powerpoint/2010/main" val="1765626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presentation will cover the following parts of my project. For background, I will explain the meaning and the importance of long-tailed studies in deep learning, followed by the problem statement. For related work, I will briefly talk about traditional approaches when handling class-imbalance, such as re-sampling/re-weighing, but primarily focus on the recent classifier decoupling approach, as our work had some connections with it. Then I will introduce the two proposed approaches: 1</a:t>
            </a:r>
            <a:r>
              <a:rPr lang="en-SG" baseline="30000" dirty="0"/>
              <a:t>st</a:t>
            </a:r>
            <a:r>
              <a:rPr lang="en-SG" dirty="0"/>
              <a:t>: a two-stage post-hoc fusion, that requires extra fine-tuning or calculation stage. 2</a:t>
            </a:r>
            <a:r>
              <a:rPr lang="en-SG" baseline="30000" dirty="0"/>
              <a:t>nd</a:t>
            </a:r>
            <a:r>
              <a:rPr lang="en-SG" dirty="0"/>
              <a:t>: a one-stage end-to-end training with additional distillation loss on a student classifier. All of the proposed approaches beat baseline model’s performance, with some achieve the stage-of-the-art. Lastly, I will conclude with some reflections and possible future directions. </a:t>
            </a:r>
          </a:p>
        </p:txBody>
      </p:sp>
      <p:sp>
        <p:nvSpPr>
          <p:cNvPr id="4" name="Slide Number Placeholder 3"/>
          <p:cNvSpPr>
            <a:spLocks noGrp="1"/>
          </p:cNvSpPr>
          <p:nvPr>
            <p:ph type="sldNum" sz="quarter" idx="5"/>
          </p:nvPr>
        </p:nvSpPr>
        <p:spPr/>
        <p:txBody>
          <a:bodyPr/>
          <a:lstStyle/>
          <a:p>
            <a:fld id="{8C9E18B6-0F48-4C7A-9F6F-52F96695D9D7}" type="slidenum">
              <a:rPr lang="en-SG" smtClean="0"/>
              <a:t>2</a:t>
            </a:fld>
            <a:endParaRPr lang="en-SG"/>
          </a:p>
        </p:txBody>
      </p:sp>
    </p:spTree>
    <p:extLst>
      <p:ext uri="{BB962C8B-B14F-4D97-AF65-F5344CB8AC3E}">
        <p14:creationId xmlns:p14="http://schemas.microsoft.com/office/powerpoint/2010/main" val="2610500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that, we analyse the performance of NCM classifier on the updated memory and final memory. It achieve decent overall accuracy of 34.1% compare to using the final memory which is 35.3%. We also compare it with dot product classifier on the balanced validation set after each epoch of training. Similarly, as seen in the orange line, NCM classifier with the updated memory module outperforms dot product classifier on median and low category. </a:t>
            </a:r>
          </a:p>
        </p:txBody>
      </p:sp>
      <p:sp>
        <p:nvSpPr>
          <p:cNvPr id="4" name="Slide Number Placeholder 3"/>
          <p:cNvSpPr>
            <a:spLocks noGrp="1"/>
          </p:cNvSpPr>
          <p:nvPr>
            <p:ph type="sldNum" sz="quarter" idx="5"/>
          </p:nvPr>
        </p:nvSpPr>
        <p:spPr/>
        <p:txBody>
          <a:bodyPr/>
          <a:lstStyle/>
          <a:p>
            <a:fld id="{8C9E18B6-0F48-4C7A-9F6F-52F96695D9D7}" type="slidenum">
              <a:rPr lang="en-SG" smtClean="0"/>
              <a:t>20</a:t>
            </a:fld>
            <a:endParaRPr lang="en-SG"/>
          </a:p>
        </p:txBody>
      </p:sp>
    </p:spTree>
    <p:extLst>
      <p:ext uri="{BB962C8B-B14F-4D97-AF65-F5344CB8AC3E}">
        <p14:creationId xmlns:p14="http://schemas.microsoft.com/office/powerpoint/2010/main" val="310531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suggests that NCM classifier can be potentially used as a teacher. Borrowed from knowledge distillation, we add a </a:t>
            </a:r>
            <a:r>
              <a:rPr lang="en-SG" sz="1800" b="0" i="0" u="none" strike="noStrike" baseline="0" dirty="0" err="1">
                <a:latin typeface="NimbusRomNo9L-Regu"/>
              </a:rPr>
              <a:t>Kullback-Leibler</a:t>
            </a:r>
            <a:r>
              <a:rPr lang="en-SG" sz="1800" b="0" i="0" u="none" strike="noStrike" baseline="0" dirty="0">
                <a:latin typeface="NimbusRomNo9L-Regu"/>
              </a:rPr>
              <a:t> Divergence loss term on an</a:t>
            </a:r>
            <a:r>
              <a:rPr lang="en-SG" dirty="0"/>
              <a:t> additional dot product classifier, which has the exactly same architecture. We treat NCM output as teacher, and the additional dot product classifier as student. The only difference between the two dot product classifiers is that the second one is trained with both Cross entropy loss and the knowledge transfer loss. Another thing to note it that the backbone parameters are detached from the student’s computational graph. This it to make sure that the feature extracted is unaffected by the additional supervision. </a:t>
            </a:r>
          </a:p>
        </p:txBody>
      </p:sp>
      <p:sp>
        <p:nvSpPr>
          <p:cNvPr id="4" name="Slide Number Placeholder 3"/>
          <p:cNvSpPr>
            <a:spLocks noGrp="1"/>
          </p:cNvSpPr>
          <p:nvPr>
            <p:ph type="sldNum" sz="quarter" idx="5"/>
          </p:nvPr>
        </p:nvSpPr>
        <p:spPr/>
        <p:txBody>
          <a:bodyPr/>
          <a:lstStyle/>
          <a:p>
            <a:fld id="{8C9E18B6-0F48-4C7A-9F6F-52F96695D9D7}" type="slidenum">
              <a:rPr lang="en-SG" smtClean="0"/>
              <a:t>21</a:t>
            </a:fld>
            <a:endParaRPr lang="en-SG"/>
          </a:p>
        </p:txBody>
      </p:sp>
    </p:spTree>
    <p:extLst>
      <p:ext uri="{BB962C8B-B14F-4D97-AF65-F5344CB8AC3E}">
        <p14:creationId xmlns:p14="http://schemas.microsoft.com/office/powerpoint/2010/main" val="160484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knowledge transfer loss is calculated as follows, p I t, the teacher  is the normalized logits from NCM classifier, and q I t is, the student, Is from the second dot product classifier. T is the temperature value, which for standard </a:t>
            </a:r>
            <a:r>
              <a:rPr lang="en-SG" dirty="0" err="1"/>
              <a:t>softmax</a:t>
            </a:r>
            <a:r>
              <a:rPr lang="en-SG" dirty="0"/>
              <a:t> is set to 1. </a:t>
            </a:r>
          </a:p>
        </p:txBody>
      </p:sp>
      <p:sp>
        <p:nvSpPr>
          <p:cNvPr id="4" name="Slide Number Placeholder 3"/>
          <p:cNvSpPr>
            <a:spLocks noGrp="1"/>
          </p:cNvSpPr>
          <p:nvPr>
            <p:ph type="sldNum" sz="quarter" idx="5"/>
          </p:nvPr>
        </p:nvSpPr>
        <p:spPr/>
        <p:txBody>
          <a:bodyPr/>
          <a:lstStyle/>
          <a:p>
            <a:fld id="{8C9E18B6-0F48-4C7A-9F6F-52F96695D9D7}" type="slidenum">
              <a:rPr lang="en-SG" smtClean="0"/>
              <a:t>22</a:t>
            </a:fld>
            <a:endParaRPr lang="en-SG"/>
          </a:p>
        </p:txBody>
      </p:sp>
    </p:spTree>
    <p:extLst>
      <p:ext uri="{BB962C8B-B14F-4D97-AF65-F5344CB8AC3E}">
        <p14:creationId xmlns:p14="http://schemas.microsoft.com/office/powerpoint/2010/main" val="1775608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dirty="0"/>
              <a:t>In practice, we also adopt the masking mechanism, as we have seen previously in the performance comparison, NCM classifier does not perform well on head classes, and there can be cases where NCM classifier predicts wrongly but the dot product classifier predicts correctly. So we have KT-Tail, which makes sure only tail classes go through the knowledge transfer loss, and a dynamic mask KT-DM, which creates a </a:t>
            </a:r>
            <a:r>
              <a:rPr lang="en-SG" sz="1800" b="0" i="0" u="none" strike="noStrike" baseline="0" dirty="0">
                <a:latin typeface="NimbusRomNo9L-Regu"/>
              </a:rPr>
              <a:t>mask for each minibatch based on predictions from NCM classifier. . Only inputs which are correctly predicted by NCM classifier would under go the knowledge transfer loss while the rest inputs are supervised with purely cross entropy loss. </a:t>
            </a:r>
            <a:endParaRPr lang="en-SG" dirty="0"/>
          </a:p>
        </p:txBody>
      </p:sp>
      <p:sp>
        <p:nvSpPr>
          <p:cNvPr id="4" name="Slide Number Placeholder 3"/>
          <p:cNvSpPr>
            <a:spLocks noGrp="1"/>
          </p:cNvSpPr>
          <p:nvPr>
            <p:ph type="sldNum" sz="quarter" idx="5"/>
          </p:nvPr>
        </p:nvSpPr>
        <p:spPr/>
        <p:txBody>
          <a:bodyPr/>
          <a:lstStyle/>
          <a:p>
            <a:fld id="{8C9E18B6-0F48-4C7A-9F6F-52F96695D9D7}" type="slidenum">
              <a:rPr lang="en-SG" smtClean="0"/>
              <a:t>23</a:t>
            </a:fld>
            <a:endParaRPr lang="en-SG"/>
          </a:p>
        </p:txBody>
      </p:sp>
    </p:spTree>
    <p:extLst>
      <p:ext uri="{BB962C8B-B14F-4D97-AF65-F5344CB8AC3E}">
        <p14:creationId xmlns:p14="http://schemas.microsoft.com/office/powerpoint/2010/main" val="976904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After hearing all of our proposed approach, I will now report our experiment results. We use CIFAR-LT and ImageNet-LT for experiments. For faire comparison, we adopt resnet-32 and 200 epochs of training for </a:t>
            </a:r>
            <a:r>
              <a:rPr lang="en-SG" dirty="0" err="1"/>
              <a:t>cifar-lt</a:t>
            </a:r>
            <a:r>
              <a:rPr lang="en-SG" dirty="0"/>
              <a:t>, and resnet-10, 50 resnext50 and 90 epochs for </a:t>
            </a:r>
            <a:r>
              <a:rPr lang="en-SG" dirty="0" err="1"/>
              <a:t>imagenet</a:t>
            </a:r>
            <a:r>
              <a:rPr lang="en-SG" dirty="0"/>
              <a:t>-lt. All the experiment settings and hyperparameters such as learning rate, weight decay etc are inline with previous work’s setting. </a:t>
            </a:r>
          </a:p>
        </p:txBody>
      </p:sp>
      <p:sp>
        <p:nvSpPr>
          <p:cNvPr id="4" name="Slide Number Placeholder 3"/>
          <p:cNvSpPr>
            <a:spLocks noGrp="1"/>
          </p:cNvSpPr>
          <p:nvPr>
            <p:ph type="sldNum" sz="quarter" idx="5"/>
          </p:nvPr>
        </p:nvSpPr>
        <p:spPr/>
        <p:txBody>
          <a:bodyPr/>
          <a:lstStyle/>
          <a:p>
            <a:fld id="{8C9E18B6-0F48-4C7A-9F6F-52F96695D9D7}" type="slidenum">
              <a:rPr lang="en-SG" smtClean="0"/>
              <a:t>24</a:t>
            </a:fld>
            <a:endParaRPr lang="en-SG"/>
          </a:p>
        </p:txBody>
      </p:sp>
    </p:spTree>
    <p:extLst>
      <p:ext uri="{BB962C8B-B14F-4D97-AF65-F5344CB8AC3E}">
        <p14:creationId xmlns:p14="http://schemas.microsoft.com/office/powerpoint/2010/main" val="541175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first show our four fusion baselines and the two propose scaling functions, USING Resnet50 on </a:t>
            </a:r>
            <a:r>
              <a:rPr lang="en-SG" dirty="0" err="1"/>
              <a:t>imagenetlt</a:t>
            </a:r>
            <a:r>
              <a:rPr lang="en-SG" dirty="0"/>
              <a:t>,. Vertically, we can see all the propose fusion mechanisms outperform baseline, with the carefully searched weight parameter for the weighted sum give the best result. Horizontally, the second scaling function on the rightmost column outperform its counterpart throughout all the ex[</a:t>
            </a:r>
            <a:r>
              <a:rPr lang="en-SG" dirty="0" err="1"/>
              <a:t>eriments</a:t>
            </a:r>
            <a:r>
              <a:rPr lang="en-SG" dirty="0"/>
              <a:t>. </a:t>
            </a:r>
          </a:p>
        </p:txBody>
      </p:sp>
      <p:sp>
        <p:nvSpPr>
          <p:cNvPr id="4" name="Slide Number Placeholder 3"/>
          <p:cNvSpPr>
            <a:spLocks noGrp="1"/>
          </p:cNvSpPr>
          <p:nvPr>
            <p:ph type="sldNum" sz="quarter" idx="5"/>
          </p:nvPr>
        </p:nvSpPr>
        <p:spPr/>
        <p:txBody>
          <a:bodyPr/>
          <a:lstStyle/>
          <a:p>
            <a:fld id="{8C9E18B6-0F48-4C7A-9F6F-52F96695D9D7}" type="slidenum">
              <a:rPr lang="en-SG" smtClean="0"/>
              <a:t>25</a:t>
            </a:fld>
            <a:endParaRPr lang="en-SG"/>
          </a:p>
        </p:txBody>
      </p:sp>
    </p:spTree>
    <p:extLst>
      <p:ext uri="{BB962C8B-B14F-4D97-AF65-F5344CB8AC3E}">
        <p14:creationId xmlns:p14="http://schemas.microsoft.com/office/powerpoint/2010/main" val="2842340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cifar100-lt . We can see our LLW achieves 8,5% gains and outperforms some of the previously-proposed method like BBN and Label Distribution Aware margin loss. </a:t>
            </a:r>
          </a:p>
        </p:txBody>
      </p:sp>
      <p:sp>
        <p:nvSpPr>
          <p:cNvPr id="4" name="Slide Number Placeholder 3"/>
          <p:cNvSpPr>
            <a:spLocks noGrp="1"/>
          </p:cNvSpPr>
          <p:nvPr>
            <p:ph type="sldNum" sz="quarter" idx="5"/>
          </p:nvPr>
        </p:nvSpPr>
        <p:spPr/>
        <p:txBody>
          <a:bodyPr/>
          <a:lstStyle/>
          <a:p>
            <a:fld id="{8C9E18B6-0F48-4C7A-9F6F-52F96695D9D7}" type="slidenum">
              <a:rPr lang="en-SG" smtClean="0"/>
              <a:t>26</a:t>
            </a:fld>
            <a:endParaRPr lang="en-SG"/>
          </a:p>
        </p:txBody>
      </p:sp>
    </p:spTree>
    <p:extLst>
      <p:ext uri="{BB962C8B-B14F-4D97-AF65-F5344CB8AC3E}">
        <p14:creationId xmlns:p14="http://schemas.microsoft.com/office/powerpoint/2010/main" val="697581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the large scale </a:t>
            </a:r>
            <a:r>
              <a:rPr lang="en-SG" dirty="0" err="1"/>
              <a:t>imagenet-lt</a:t>
            </a:r>
            <a:r>
              <a:rPr lang="en-SG" dirty="0"/>
              <a:t>, on resnet10, our finetuning strategies </a:t>
            </a:r>
            <a:r>
              <a:rPr lang="en-SG" dirty="0" err="1"/>
              <a:t>asm</a:t>
            </a:r>
            <a:r>
              <a:rPr lang="en-SG" dirty="0"/>
              <a:t> and </a:t>
            </a:r>
            <a:r>
              <a:rPr lang="en-SG" dirty="0" err="1"/>
              <a:t>llw</a:t>
            </a:r>
            <a:r>
              <a:rPr lang="en-SG" dirty="0"/>
              <a:t> achieves 3.4 and 6,7% accuracy gains compare to baselines. Our knowledge transfer loss achieves a slightly smaller gains, but the results, especially the performance of KT-Tail on low class, manifests its effectiveness. When comparing to previous work like OLTR and LFME, our propose LLW method has the best performance on all classes. </a:t>
            </a:r>
          </a:p>
        </p:txBody>
      </p:sp>
      <p:sp>
        <p:nvSpPr>
          <p:cNvPr id="4" name="Slide Number Placeholder 3"/>
          <p:cNvSpPr>
            <a:spLocks noGrp="1"/>
          </p:cNvSpPr>
          <p:nvPr>
            <p:ph type="sldNum" sz="quarter" idx="5"/>
          </p:nvPr>
        </p:nvSpPr>
        <p:spPr/>
        <p:txBody>
          <a:bodyPr/>
          <a:lstStyle/>
          <a:p>
            <a:fld id="{8C9E18B6-0F48-4C7A-9F6F-52F96695D9D7}" type="slidenum">
              <a:rPr lang="en-SG" smtClean="0"/>
              <a:t>27</a:t>
            </a:fld>
            <a:endParaRPr lang="en-SG"/>
          </a:p>
        </p:txBody>
      </p:sp>
    </p:spTree>
    <p:extLst>
      <p:ext uri="{BB962C8B-B14F-4D97-AF65-F5344CB8AC3E}">
        <p14:creationId xmlns:p14="http://schemas.microsoft.com/office/powerpoint/2010/main" val="4194073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also did experiment on larger networks like resnet50 and resnext50. Similarly, our LLW gives better performance compare to the four classifier decoupling approaches proposed by Kang et al. </a:t>
            </a:r>
          </a:p>
        </p:txBody>
      </p:sp>
      <p:sp>
        <p:nvSpPr>
          <p:cNvPr id="4" name="Slide Number Placeholder 3"/>
          <p:cNvSpPr>
            <a:spLocks noGrp="1"/>
          </p:cNvSpPr>
          <p:nvPr>
            <p:ph type="sldNum" sz="quarter" idx="5"/>
          </p:nvPr>
        </p:nvSpPr>
        <p:spPr/>
        <p:txBody>
          <a:bodyPr/>
          <a:lstStyle/>
          <a:p>
            <a:fld id="{8C9E18B6-0F48-4C7A-9F6F-52F96695D9D7}" type="slidenum">
              <a:rPr lang="en-SG" smtClean="0"/>
              <a:t>28</a:t>
            </a:fld>
            <a:endParaRPr lang="en-SG"/>
          </a:p>
        </p:txBody>
      </p:sp>
    </p:spTree>
    <p:extLst>
      <p:ext uri="{BB962C8B-B14F-4D97-AF65-F5344CB8AC3E}">
        <p14:creationId xmlns:p14="http://schemas.microsoft.com/office/powerpoint/2010/main" val="259651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ablation study, we did some experiment on how alpha affect the NCM classifier’s performance on the updated memory module, we select 0.9, 0.99 and 0.999 and the performance doesn’t vary much ,</a:t>
            </a:r>
            <a:r>
              <a:rPr lang="en-SG" dirty="0" err="1"/>
              <a:t>alrhough</a:t>
            </a:r>
            <a:r>
              <a:rPr lang="en-SG" dirty="0"/>
              <a:t> 0.999 have worst performance on Low classes.</a:t>
            </a:r>
          </a:p>
        </p:txBody>
      </p:sp>
      <p:sp>
        <p:nvSpPr>
          <p:cNvPr id="4" name="Slide Number Placeholder 3"/>
          <p:cNvSpPr>
            <a:spLocks noGrp="1"/>
          </p:cNvSpPr>
          <p:nvPr>
            <p:ph type="sldNum" sz="quarter" idx="5"/>
          </p:nvPr>
        </p:nvSpPr>
        <p:spPr/>
        <p:txBody>
          <a:bodyPr/>
          <a:lstStyle/>
          <a:p>
            <a:fld id="{8C9E18B6-0F48-4C7A-9F6F-52F96695D9D7}" type="slidenum">
              <a:rPr lang="en-SG" smtClean="0"/>
              <a:t>29</a:t>
            </a:fld>
            <a:endParaRPr lang="en-SG"/>
          </a:p>
        </p:txBody>
      </p:sp>
    </p:spTree>
    <p:extLst>
      <p:ext uri="{BB962C8B-B14F-4D97-AF65-F5344CB8AC3E}">
        <p14:creationId xmlns:p14="http://schemas.microsoft.com/office/powerpoint/2010/main" val="251006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dirty="0"/>
              <a:t>So, what is long-tailed data? And why do we have to study it? </a:t>
            </a:r>
            <a:r>
              <a:rPr lang="en-SG" sz="1800" b="0" i="0" u="none" strike="noStrike" baseline="0" dirty="0">
                <a:latin typeface="NimbusRomNo9L-Regu"/>
              </a:rPr>
              <a:t>Over the years, large deep neural networks have shown</a:t>
            </a:r>
          </a:p>
          <a:p>
            <a:pPr algn="l"/>
            <a:r>
              <a:rPr lang="en-SG" sz="1800" b="0" i="0" u="none" strike="noStrike" baseline="0" dirty="0">
                <a:latin typeface="NimbusRomNo9L-Regu"/>
              </a:rPr>
              <a:t>significant breakthroughs in the field of computer vision, thanks to the many large balanced dataset such as ImageNet and MS-COCO. However, real-world data is often long-tailed in nature, with a few classes contribute to most of the training samples, and most classes are under-represented. This can be due to the difficulty in data collection. For example, it is much easier to collect pictures of dog, than pictures of, say,  sea snake. Standard deep learning training strategy makes the network highly skewed towards the data rich classes, but perform poorly on the data-scarce tail classes. </a:t>
            </a:r>
            <a:endParaRPr lang="en-SG" dirty="0"/>
          </a:p>
        </p:txBody>
      </p:sp>
      <p:sp>
        <p:nvSpPr>
          <p:cNvPr id="4" name="Slide Number Placeholder 3"/>
          <p:cNvSpPr>
            <a:spLocks noGrp="1"/>
          </p:cNvSpPr>
          <p:nvPr>
            <p:ph type="sldNum" sz="quarter" idx="5"/>
          </p:nvPr>
        </p:nvSpPr>
        <p:spPr/>
        <p:txBody>
          <a:bodyPr/>
          <a:lstStyle/>
          <a:p>
            <a:fld id="{8C9E18B6-0F48-4C7A-9F6F-52F96695D9D7}" type="slidenum">
              <a:rPr lang="en-SG" smtClean="0"/>
              <a:t>3</a:t>
            </a:fld>
            <a:endParaRPr lang="en-SG"/>
          </a:p>
        </p:txBody>
      </p:sp>
    </p:spTree>
    <p:extLst>
      <p:ext uri="{BB962C8B-B14F-4D97-AF65-F5344CB8AC3E}">
        <p14:creationId xmlns:p14="http://schemas.microsoft.com/office/powerpoint/2010/main" val="3820440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 for the values of k, which determines the starting epoch to initialize M, we select 0, which initializes m completely random, and 1 and 10. The results is also quite stable, suggests that the updated memory module is not very sensitive to this hyperparameters.</a:t>
            </a:r>
          </a:p>
        </p:txBody>
      </p:sp>
      <p:sp>
        <p:nvSpPr>
          <p:cNvPr id="4" name="Slide Number Placeholder 3"/>
          <p:cNvSpPr>
            <a:spLocks noGrp="1"/>
          </p:cNvSpPr>
          <p:nvPr>
            <p:ph type="sldNum" sz="quarter" idx="5"/>
          </p:nvPr>
        </p:nvSpPr>
        <p:spPr/>
        <p:txBody>
          <a:bodyPr/>
          <a:lstStyle/>
          <a:p>
            <a:fld id="{8C9E18B6-0F48-4C7A-9F6F-52F96695D9D7}" type="slidenum">
              <a:rPr lang="en-SG" smtClean="0"/>
              <a:t>30</a:t>
            </a:fld>
            <a:endParaRPr lang="en-SG"/>
          </a:p>
        </p:txBody>
      </p:sp>
    </p:spTree>
    <p:extLst>
      <p:ext uri="{BB962C8B-B14F-4D97-AF65-F5344CB8AC3E}">
        <p14:creationId xmlns:p14="http://schemas.microsoft.com/office/powerpoint/2010/main" val="3414649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conclusion, we have proposed several novel approaches harnessing the non-parametric NCM classifier on long-tailed image classification task. However, we can still observe the trade-off between accuracy on head and tail classes, which is not desirable. For future work, we could explore more efficient merging functions besides the two proposed functions to seek better performance and possibly minimize the trade-off. </a:t>
            </a:r>
          </a:p>
        </p:txBody>
      </p:sp>
      <p:sp>
        <p:nvSpPr>
          <p:cNvPr id="4" name="Slide Number Placeholder 3"/>
          <p:cNvSpPr>
            <a:spLocks noGrp="1"/>
          </p:cNvSpPr>
          <p:nvPr>
            <p:ph type="sldNum" sz="quarter" idx="5"/>
          </p:nvPr>
        </p:nvSpPr>
        <p:spPr/>
        <p:txBody>
          <a:bodyPr/>
          <a:lstStyle/>
          <a:p>
            <a:fld id="{8C9E18B6-0F48-4C7A-9F6F-52F96695D9D7}" type="slidenum">
              <a:rPr lang="en-SG" smtClean="0"/>
              <a:t>31</a:t>
            </a:fld>
            <a:endParaRPr lang="en-SG"/>
          </a:p>
        </p:txBody>
      </p:sp>
    </p:spTree>
    <p:extLst>
      <p:ext uri="{BB962C8B-B14F-4D97-AF65-F5344CB8AC3E}">
        <p14:creationId xmlns:p14="http://schemas.microsoft.com/office/powerpoint/2010/main" val="2903238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that, we now give the problem statement of our image classification task: we aim to learn a model f, parameterized by theta, from a long-tailed dataset, </a:t>
            </a:r>
            <a:r>
              <a:rPr lang="en-SG" dirty="0" err="1"/>
              <a:t>D_train</a:t>
            </a:r>
            <a:r>
              <a:rPr lang="en-SG" dirty="0"/>
              <a:t>, such that the model achieves optimal performance on a class-balanced test set </a:t>
            </a:r>
            <a:r>
              <a:rPr lang="en-SG" dirty="0" err="1"/>
              <a:t>D_test</a:t>
            </a:r>
            <a:r>
              <a:rPr lang="en-SG" dirty="0"/>
              <a:t> with some evaluation metrics (we use accuracy throughout this project) </a:t>
            </a:r>
          </a:p>
        </p:txBody>
      </p:sp>
      <p:sp>
        <p:nvSpPr>
          <p:cNvPr id="4" name="Slide Number Placeholder 3"/>
          <p:cNvSpPr>
            <a:spLocks noGrp="1"/>
          </p:cNvSpPr>
          <p:nvPr>
            <p:ph type="sldNum" sz="quarter" idx="5"/>
          </p:nvPr>
        </p:nvSpPr>
        <p:spPr/>
        <p:txBody>
          <a:bodyPr/>
          <a:lstStyle/>
          <a:p>
            <a:fld id="{8C9E18B6-0F48-4C7A-9F6F-52F96695D9D7}" type="slidenum">
              <a:rPr lang="en-SG" smtClean="0"/>
              <a:t>4</a:t>
            </a:fld>
            <a:endParaRPr lang="en-SG"/>
          </a:p>
        </p:txBody>
      </p:sp>
    </p:spTree>
    <p:extLst>
      <p:ext uri="{BB962C8B-B14F-4D97-AF65-F5344CB8AC3E}">
        <p14:creationId xmlns:p14="http://schemas.microsoft.com/office/powerpoint/2010/main" val="4077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long-tailed problem can be seen as a special case of class-imbalance. Traditional method like data re-sampling, typically over-sample minority classes or under-sample majority classes. For long-tailed data, most of the sampling strategies can be summarized in the equation shown here, where </a:t>
            </a:r>
            <a:r>
              <a:rPr lang="en-SG" dirty="0" err="1"/>
              <a:t>pj</a:t>
            </a:r>
            <a:r>
              <a:rPr lang="en-SG" dirty="0"/>
              <a:t> is the probability of sampling input x from class j, </a:t>
            </a:r>
            <a:r>
              <a:rPr lang="en-SG" dirty="0" err="1"/>
              <a:t>nj</a:t>
            </a:r>
            <a:r>
              <a:rPr lang="en-SG" dirty="0"/>
              <a:t> is the number of training samples from class j and q is a parameter controlling the sampling probability. When we set q equal to 0, we get a class-balanced sampler where each class has equal change of being sampled. While such sampling is easy and straightforward, it suffers from over-fitting or under-fitting. </a:t>
            </a:r>
          </a:p>
        </p:txBody>
      </p:sp>
      <p:sp>
        <p:nvSpPr>
          <p:cNvPr id="4" name="Slide Number Placeholder 3"/>
          <p:cNvSpPr>
            <a:spLocks noGrp="1"/>
          </p:cNvSpPr>
          <p:nvPr>
            <p:ph type="sldNum" sz="quarter" idx="5"/>
          </p:nvPr>
        </p:nvSpPr>
        <p:spPr/>
        <p:txBody>
          <a:bodyPr/>
          <a:lstStyle/>
          <a:p>
            <a:fld id="{8C9E18B6-0F48-4C7A-9F6F-52F96695D9D7}" type="slidenum">
              <a:rPr lang="en-SG" smtClean="0"/>
              <a:t>5</a:t>
            </a:fld>
            <a:endParaRPr lang="en-SG"/>
          </a:p>
        </p:txBody>
      </p:sp>
    </p:spTree>
    <p:extLst>
      <p:ext uri="{BB962C8B-B14F-4D97-AF65-F5344CB8AC3E}">
        <p14:creationId xmlns:p14="http://schemas.microsoft.com/office/powerpoint/2010/main" val="4238240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Another approach is along loss –reweighting. Minority or tail classes are given a higher weight, which can be calculated by the inverse-of class-frequency, or hard example mining like focal loss. However, as pointed out in some prior work: that loss-reweighting will lead to difficulty and instability in optimization, as there might be noisy or </a:t>
            </a:r>
            <a:r>
              <a:rPr lang="en-SG" dirty="0" err="1"/>
              <a:t>mislabeled</a:t>
            </a:r>
            <a:r>
              <a:rPr lang="en-SG" dirty="0"/>
              <a:t> samples. </a:t>
            </a:r>
          </a:p>
        </p:txBody>
      </p:sp>
      <p:sp>
        <p:nvSpPr>
          <p:cNvPr id="4" name="Slide Number Placeholder 3"/>
          <p:cNvSpPr>
            <a:spLocks noGrp="1"/>
          </p:cNvSpPr>
          <p:nvPr>
            <p:ph type="sldNum" sz="quarter" idx="5"/>
          </p:nvPr>
        </p:nvSpPr>
        <p:spPr/>
        <p:txBody>
          <a:bodyPr/>
          <a:lstStyle/>
          <a:p>
            <a:fld id="{8C9E18B6-0F48-4C7A-9F6F-52F96695D9D7}" type="slidenum">
              <a:rPr lang="en-SG" smtClean="0"/>
              <a:t>6</a:t>
            </a:fld>
            <a:endParaRPr lang="en-SG"/>
          </a:p>
        </p:txBody>
      </p:sp>
    </p:spTree>
    <p:extLst>
      <p:ext uri="{BB962C8B-B14F-4D97-AF65-F5344CB8AC3E}">
        <p14:creationId xmlns:p14="http://schemas.microsoft.com/office/powerpoint/2010/main" val="1001570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 more recent approach is classifier decoupling. Here is a standard training architecture. The it consists of a CNN backbone network that produce feature h, followed by a fully connected layer, that is typically a dot product classifier to yield logits z, which is a 1d vector with length equal to the total number of class index. In the classifier decoupling approach,  the whole model is first jointly trained with instance-balanced sampling, such that the backbone network can product high quality feature representations. Then,  and classifier is finetuned with class-balanced sampler while backbone parameters are </a:t>
            </a:r>
            <a:r>
              <a:rPr lang="en-SG" dirty="0" err="1"/>
              <a:t>freezeed</a:t>
            </a:r>
            <a:r>
              <a:rPr lang="en-SG" dirty="0"/>
              <a:t>. </a:t>
            </a:r>
          </a:p>
        </p:txBody>
      </p:sp>
      <p:sp>
        <p:nvSpPr>
          <p:cNvPr id="4" name="Slide Number Placeholder 3"/>
          <p:cNvSpPr>
            <a:spLocks noGrp="1"/>
          </p:cNvSpPr>
          <p:nvPr>
            <p:ph type="sldNum" sz="quarter" idx="5"/>
          </p:nvPr>
        </p:nvSpPr>
        <p:spPr/>
        <p:txBody>
          <a:bodyPr/>
          <a:lstStyle/>
          <a:p>
            <a:fld id="{8C9E18B6-0F48-4C7A-9F6F-52F96695D9D7}" type="slidenum">
              <a:rPr lang="en-SG" smtClean="0"/>
              <a:t>7</a:t>
            </a:fld>
            <a:endParaRPr lang="en-SG"/>
          </a:p>
        </p:txBody>
      </p:sp>
    </p:spTree>
    <p:extLst>
      <p:ext uri="{BB962C8B-B14F-4D97-AF65-F5344CB8AC3E}">
        <p14:creationId xmlns:p14="http://schemas.microsoft.com/office/powerpoint/2010/main" val="1425906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the backbone CNN, a memory module, M, can be calculated by passing all training samples into the network, and calculate feature centroids per class. It should have tensor size of C * feature dimension, where C is the total number of class index. </a:t>
            </a:r>
          </a:p>
        </p:txBody>
      </p:sp>
      <p:sp>
        <p:nvSpPr>
          <p:cNvPr id="4" name="Slide Number Placeholder 3"/>
          <p:cNvSpPr>
            <a:spLocks noGrp="1"/>
          </p:cNvSpPr>
          <p:nvPr>
            <p:ph type="sldNum" sz="quarter" idx="5"/>
          </p:nvPr>
        </p:nvSpPr>
        <p:spPr/>
        <p:txBody>
          <a:bodyPr/>
          <a:lstStyle/>
          <a:p>
            <a:fld id="{8C9E18B6-0F48-4C7A-9F6F-52F96695D9D7}" type="slidenum">
              <a:rPr lang="en-SG" smtClean="0"/>
              <a:t>8</a:t>
            </a:fld>
            <a:endParaRPr lang="en-SG"/>
          </a:p>
        </p:txBody>
      </p:sp>
    </p:spTree>
    <p:extLst>
      <p:ext uri="{BB962C8B-B14F-4D97-AF65-F5344CB8AC3E}">
        <p14:creationId xmlns:p14="http://schemas.microsoft.com/office/powerpoint/2010/main" val="68230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memory module is then used for non-parametric NCM classifier, which calculates distance D between input feature and feature centroids for every class. So we get </a:t>
            </a:r>
            <a:r>
              <a:rPr lang="en-SG" dirty="0" err="1"/>
              <a:t>Zd</a:t>
            </a:r>
            <a:r>
              <a:rPr lang="en-SG" dirty="0"/>
              <a:t>, which has the same shape as </a:t>
            </a:r>
            <a:r>
              <a:rPr lang="en-SG" dirty="0" err="1"/>
              <a:t>Zl</a:t>
            </a:r>
            <a:r>
              <a:rPr lang="en-SG" dirty="0"/>
              <a:t>. During inference, the class whose feature centroid that is the closest to the feature is the model’s prediction. So in that sense, NCM classifier is a version of KNN classifier. </a:t>
            </a:r>
          </a:p>
        </p:txBody>
      </p:sp>
      <p:sp>
        <p:nvSpPr>
          <p:cNvPr id="4" name="Slide Number Placeholder 3"/>
          <p:cNvSpPr>
            <a:spLocks noGrp="1"/>
          </p:cNvSpPr>
          <p:nvPr>
            <p:ph type="sldNum" sz="quarter" idx="5"/>
          </p:nvPr>
        </p:nvSpPr>
        <p:spPr/>
        <p:txBody>
          <a:bodyPr/>
          <a:lstStyle/>
          <a:p>
            <a:fld id="{8C9E18B6-0F48-4C7A-9F6F-52F96695D9D7}" type="slidenum">
              <a:rPr lang="en-SG" smtClean="0"/>
              <a:t>9</a:t>
            </a:fld>
            <a:endParaRPr lang="en-SG"/>
          </a:p>
        </p:txBody>
      </p:sp>
    </p:spTree>
    <p:extLst>
      <p:ext uri="{BB962C8B-B14F-4D97-AF65-F5344CB8AC3E}">
        <p14:creationId xmlns:p14="http://schemas.microsoft.com/office/powerpoint/2010/main" val="382042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3238191-7EE6-442B-8E8F-7386C4DD7D58}" type="datetime1">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43F85E-790E-49F4-B421-3535A6F6DE86}" type="datetime1">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0"/>
            <a:ext cx="82296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8A9174C7-FB83-4946-8978-63863E7D9866}" type="datetime1">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4FF59-254D-41CB-89D1-EC52B498852A}" type="datetime1">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499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94756"/>
            <a:ext cx="4040188" cy="36284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85499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94756"/>
            <a:ext cx="4041775" cy="36284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424035A-3EDB-4B1F-B3B6-0AFBBD6E4B29}" type="datetime1">
              <a:rPr lang="en-US" smtClean="0"/>
              <a:t>5/10/2021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16180A-B988-4126-A1E5-3B590556C222}" type="datetime1">
              <a:rPr lang="en-US" smtClean="0"/>
              <a:t>5/10/2021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5639FF-CABB-40DF-B8A4-CC82E3EB3BC0}" type="datetime1">
              <a:rPr lang="en-US" smtClean="0"/>
              <a:t>5/10/2021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88618"/>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88618"/>
            <a:ext cx="5111750" cy="53982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125147"/>
            <a:ext cx="3008313" cy="406167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183FD75-A884-494D-B6CC-A0B44448DD91}" type="datetime1">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EC2CEE-80A1-48C4-A85E-280453D924ED}" type="datetime1">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63632"/>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889194"/>
            <a:ext cx="82296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5815373"/>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4F7D63D8-FB40-42DD-8463-4F4790DB2F18}" type="datetime1">
              <a:rPr lang="en-US" smtClean="0"/>
              <a:t>5/10/2021</a:t>
            </a:fld>
            <a:endParaRPr lang="en-US" dirty="0"/>
          </a:p>
        </p:txBody>
      </p:sp>
      <p:sp>
        <p:nvSpPr>
          <p:cNvPr id="5" name="Footer Placeholder 4"/>
          <p:cNvSpPr>
            <a:spLocks noGrp="1"/>
          </p:cNvSpPr>
          <p:nvPr>
            <p:ph type="ftr" sz="quarter" idx="3"/>
          </p:nvPr>
        </p:nvSpPr>
        <p:spPr>
          <a:xfrm>
            <a:off x="3124200" y="5815373"/>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5815373"/>
            <a:ext cx="2133600" cy="365125"/>
          </a:xfrm>
          <a:prstGeom prst="rect">
            <a:avLst/>
          </a:prstGeom>
        </p:spPr>
        <p:txBody>
          <a:bodyPr vert="horz" lIns="91440" tIns="45720" rIns="91440" bIns="45720" rtlCol="0" anchor="ctr"/>
          <a:lstStyle>
            <a:lvl1pPr algn="r">
              <a:defRPr sz="12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descr="NTU_PP_slide_Footer_sized.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6327909"/>
            <a:ext cx="9144000" cy="537882"/>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12.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0.png"/><Relationship Id="rId10" Type="http://schemas.openxmlformats.org/officeDocument/2006/relationships/image" Target="../media/image42.png"/><Relationship Id="rId4" Type="http://schemas.openxmlformats.org/officeDocument/2006/relationships/image" Target="../media/image290.pn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8168" y="2095839"/>
            <a:ext cx="5336535" cy="1333161"/>
          </a:xfrm>
        </p:spPr>
        <p:txBody>
          <a:bodyPr>
            <a:normAutofit/>
          </a:bodyPr>
          <a:lstStyle/>
          <a:p>
            <a:pPr algn="l"/>
            <a:r>
              <a:rPr lang="en-US" sz="3000" b="1" dirty="0">
                <a:solidFill>
                  <a:schemeClr val="bg1"/>
                </a:solidFill>
                <a:cs typeface="Arial"/>
              </a:rPr>
              <a:t>Long-Tailed Image Recognition</a:t>
            </a:r>
          </a:p>
        </p:txBody>
      </p:sp>
      <p:sp>
        <p:nvSpPr>
          <p:cNvPr id="3" name="Subtitle 2"/>
          <p:cNvSpPr>
            <a:spLocks noGrp="1"/>
          </p:cNvSpPr>
          <p:nvPr>
            <p:ph type="subTitle" idx="1"/>
          </p:nvPr>
        </p:nvSpPr>
        <p:spPr>
          <a:xfrm>
            <a:off x="308168" y="4242785"/>
            <a:ext cx="5008720" cy="1687057"/>
          </a:xfrm>
        </p:spPr>
        <p:txBody>
          <a:bodyPr>
            <a:normAutofit/>
          </a:bodyPr>
          <a:lstStyle/>
          <a:p>
            <a:pPr algn="l"/>
            <a:r>
              <a:rPr lang="en-US" sz="1500" dirty="0">
                <a:solidFill>
                  <a:srgbClr val="FFFFFF"/>
                </a:solidFill>
                <a:cs typeface="Arial"/>
              </a:rPr>
              <a:t>Li Zhaochen</a:t>
            </a:r>
          </a:p>
          <a:p>
            <a:pPr algn="l"/>
            <a:r>
              <a:rPr lang="en-US" sz="1500" dirty="0">
                <a:solidFill>
                  <a:srgbClr val="FFFFFF"/>
                </a:solidFill>
                <a:cs typeface="Arial"/>
              </a:rPr>
              <a:t>SCSE</a:t>
            </a:r>
          </a:p>
          <a:p>
            <a:pPr algn="l"/>
            <a:r>
              <a:rPr lang="en-US" sz="1500" i="1" dirty="0">
                <a:solidFill>
                  <a:srgbClr val="FFFFFF"/>
                </a:solidFill>
                <a:cs typeface="Arial"/>
              </a:rPr>
              <a:t>Supervisor: Assoc Prof Chen Change Loy</a:t>
            </a:r>
          </a:p>
          <a:p>
            <a:pPr algn="l"/>
            <a:r>
              <a:rPr lang="en-US" sz="1500" i="1" dirty="0">
                <a:solidFill>
                  <a:srgbClr val="FFFFFF"/>
                </a:solidFill>
                <a:cs typeface="Arial"/>
              </a:rPr>
              <a:t>10.05.2021</a:t>
            </a:r>
          </a:p>
        </p:txBody>
      </p:sp>
      <p:sp>
        <p:nvSpPr>
          <p:cNvPr id="4" name="Slide Number Placeholder 3">
            <a:extLst>
              <a:ext uri="{FF2B5EF4-FFF2-40B4-BE49-F238E27FC236}">
                <a16:creationId xmlns:a16="http://schemas.microsoft.com/office/drawing/2014/main" id="{0A84DB56-27E7-4650-B929-9DD34AD0C7A2}"/>
              </a:ext>
            </a:extLst>
          </p:cNvPr>
          <p:cNvSpPr>
            <a:spLocks noGrp="1"/>
          </p:cNvSpPr>
          <p:nvPr>
            <p:ph type="sldNum" sz="quarter" idx="12"/>
          </p:nvPr>
        </p:nvSpPr>
        <p:spPr/>
        <p:txBody>
          <a:bodyPr/>
          <a:lstStyle/>
          <a:p>
            <a:fld id="{8E6562B1-0B0F-0246-9532-09536BC2AE59}" type="slidenum">
              <a:rPr lang="en-US" smtClean="0"/>
              <a:t>1</a:t>
            </a:fld>
            <a:endParaRPr lang="en-US"/>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A97D-D840-49A9-BA65-5B767D7054BD}"/>
              </a:ext>
            </a:extLst>
          </p:cNvPr>
          <p:cNvSpPr>
            <a:spLocks noGrp="1"/>
          </p:cNvSpPr>
          <p:nvPr>
            <p:ph type="title"/>
          </p:nvPr>
        </p:nvSpPr>
        <p:spPr/>
        <p:txBody>
          <a:bodyPr/>
          <a:lstStyle/>
          <a:p>
            <a:r>
              <a:rPr lang="en-SG" dirty="0"/>
              <a:t>Related works</a:t>
            </a:r>
          </a:p>
        </p:txBody>
      </p:sp>
      <p:sp>
        <p:nvSpPr>
          <p:cNvPr id="3" name="Content Placeholder 2">
            <a:extLst>
              <a:ext uri="{FF2B5EF4-FFF2-40B4-BE49-F238E27FC236}">
                <a16:creationId xmlns:a16="http://schemas.microsoft.com/office/drawing/2014/main" id="{87B90CDA-6190-415A-86A7-34D07C122A8E}"/>
              </a:ext>
            </a:extLst>
          </p:cNvPr>
          <p:cNvSpPr>
            <a:spLocks noGrp="1"/>
          </p:cNvSpPr>
          <p:nvPr>
            <p:ph idx="1"/>
          </p:nvPr>
        </p:nvSpPr>
        <p:spPr/>
        <p:txBody>
          <a:bodyPr/>
          <a:lstStyle/>
          <a:p>
            <a:r>
              <a:rPr lang="en-SG" dirty="0"/>
              <a:t>NCM classifier on ImageNet-LT</a:t>
            </a:r>
          </a:p>
          <a:p>
            <a:pPr lvl="1"/>
            <a:endParaRPr lang="en-SG" dirty="0"/>
          </a:p>
        </p:txBody>
      </p:sp>
      <p:pic>
        <p:nvPicPr>
          <p:cNvPr id="24" name="Picture 23" descr="Chart, bar chart&#10;&#10;Description automatically generated">
            <a:extLst>
              <a:ext uri="{FF2B5EF4-FFF2-40B4-BE49-F238E27FC236}">
                <a16:creationId xmlns:a16="http://schemas.microsoft.com/office/drawing/2014/main" id="{093F25E7-0854-4B9C-92AF-4F6CF0EF8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161" y="2569115"/>
            <a:ext cx="6309678" cy="3196202"/>
          </a:xfrm>
          <a:prstGeom prst="rect">
            <a:avLst/>
          </a:prstGeom>
        </p:spPr>
      </p:pic>
      <p:sp>
        <p:nvSpPr>
          <p:cNvPr id="4" name="Slide Number Placeholder 3">
            <a:extLst>
              <a:ext uri="{FF2B5EF4-FFF2-40B4-BE49-F238E27FC236}">
                <a16:creationId xmlns:a16="http://schemas.microsoft.com/office/drawing/2014/main" id="{EB531918-3B19-4D40-BBC1-1202B5B7EBD7}"/>
              </a:ext>
            </a:extLst>
          </p:cNvPr>
          <p:cNvSpPr>
            <a:spLocks noGrp="1"/>
          </p:cNvSpPr>
          <p:nvPr>
            <p:ph type="sldNum" sz="quarter" idx="12"/>
          </p:nvPr>
        </p:nvSpPr>
        <p:spPr/>
        <p:txBody>
          <a:bodyPr/>
          <a:lstStyle/>
          <a:p>
            <a:fld id="{8E6562B1-0B0F-0246-9532-09536BC2AE59}" type="slidenum">
              <a:rPr lang="en-US" smtClean="0"/>
              <a:t>10</a:t>
            </a:fld>
            <a:endParaRPr lang="en-US"/>
          </a:p>
        </p:txBody>
      </p:sp>
      <p:sp>
        <p:nvSpPr>
          <p:cNvPr id="5" name="Rectangle: Rounded Corners 4">
            <a:extLst>
              <a:ext uri="{FF2B5EF4-FFF2-40B4-BE49-F238E27FC236}">
                <a16:creationId xmlns:a16="http://schemas.microsoft.com/office/drawing/2014/main" id="{C070D853-5706-417D-98D7-7DB695D7E422}"/>
              </a:ext>
            </a:extLst>
          </p:cNvPr>
          <p:cNvSpPr/>
          <p:nvPr/>
        </p:nvSpPr>
        <p:spPr>
          <a:xfrm>
            <a:off x="6203092" y="3323968"/>
            <a:ext cx="1075038" cy="2051221"/>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D9EB1651-F6DC-4D1C-8F12-CE6587861B7C}"/>
              </a:ext>
            </a:extLst>
          </p:cNvPr>
          <p:cNvSpPr/>
          <p:nvPr/>
        </p:nvSpPr>
        <p:spPr>
          <a:xfrm>
            <a:off x="3496962" y="3383692"/>
            <a:ext cx="1075038" cy="2051221"/>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3D12C941-C258-45AF-BC83-A5D0A87E88D8}"/>
              </a:ext>
            </a:extLst>
          </p:cNvPr>
          <p:cNvSpPr/>
          <p:nvPr/>
        </p:nvSpPr>
        <p:spPr>
          <a:xfrm>
            <a:off x="4850027" y="3373395"/>
            <a:ext cx="1075038" cy="2051221"/>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0429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989C4-3F77-420B-8AA2-317DF60A0A74}"/>
              </a:ext>
            </a:extLst>
          </p:cNvPr>
          <p:cNvSpPr>
            <a:spLocks noGrp="1"/>
          </p:cNvSpPr>
          <p:nvPr>
            <p:ph type="title"/>
          </p:nvPr>
        </p:nvSpPr>
        <p:spPr/>
        <p:txBody>
          <a:bodyPr/>
          <a:lstStyle/>
          <a:p>
            <a:r>
              <a:rPr lang="en-SG" dirty="0"/>
              <a:t>Proposed approach</a:t>
            </a:r>
          </a:p>
        </p:txBody>
      </p:sp>
      <p:sp>
        <p:nvSpPr>
          <p:cNvPr id="3" name="Content Placeholder 2">
            <a:extLst>
              <a:ext uri="{FF2B5EF4-FFF2-40B4-BE49-F238E27FC236}">
                <a16:creationId xmlns:a16="http://schemas.microsoft.com/office/drawing/2014/main" id="{54430260-A085-4F87-82E5-AEBC89629807}"/>
              </a:ext>
            </a:extLst>
          </p:cNvPr>
          <p:cNvSpPr>
            <a:spLocks noGrp="1"/>
          </p:cNvSpPr>
          <p:nvPr>
            <p:ph idx="1"/>
          </p:nvPr>
        </p:nvSpPr>
        <p:spPr/>
        <p:txBody>
          <a:bodyPr/>
          <a:lstStyle/>
          <a:p>
            <a:r>
              <a:rPr lang="en-SG" dirty="0"/>
              <a:t>Post-hoc fusion</a:t>
            </a:r>
          </a:p>
        </p:txBody>
      </p:sp>
      <p:pic>
        <p:nvPicPr>
          <p:cNvPr id="33" name="Picture 32">
            <a:extLst>
              <a:ext uri="{FF2B5EF4-FFF2-40B4-BE49-F238E27FC236}">
                <a16:creationId xmlns:a16="http://schemas.microsoft.com/office/drawing/2014/main" id="{397E6A1C-6190-4B91-B85C-CFF1D6493E57}"/>
              </a:ext>
            </a:extLst>
          </p:cNvPr>
          <p:cNvPicPr>
            <a:picLocks noChangeAspect="1"/>
          </p:cNvPicPr>
          <p:nvPr/>
        </p:nvPicPr>
        <p:blipFill rotWithShape="1">
          <a:blip r:embed="rId3"/>
          <a:srcRect t="-1" b="2991"/>
          <a:stretch/>
        </p:blipFill>
        <p:spPr>
          <a:xfrm>
            <a:off x="902970" y="2475490"/>
            <a:ext cx="6645906" cy="2254733"/>
          </a:xfrm>
          <a:prstGeom prst="rect">
            <a:avLst/>
          </a:prstGeom>
        </p:spPr>
      </p:pic>
      <p:sp>
        <p:nvSpPr>
          <p:cNvPr id="4" name="Slide Number Placeholder 3">
            <a:extLst>
              <a:ext uri="{FF2B5EF4-FFF2-40B4-BE49-F238E27FC236}">
                <a16:creationId xmlns:a16="http://schemas.microsoft.com/office/drawing/2014/main" id="{211B0FD0-8BBB-4D4E-9782-AC3BDE37DB43}"/>
              </a:ext>
            </a:extLst>
          </p:cNvPr>
          <p:cNvSpPr>
            <a:spLocks noGrp="1"/>
          </p:cNvSpPr>
          <p:nvPr>
            <p:ph type="sldNum" sz="quarter" idx="12"/>
          </p:nvPr>
        </p:nvSpPr>
        <p:spPr/>
        <p:txBody>
          <a:bodyPr/>
          <a:lstStyle/>
          <a:p>
            <a:fld id="{8E6562B1-0B0F-0246-9532-09536BC2AE59}" type="slidenum">
              <a:rPr lang="en-US" smtClean="0"/>
              <a:t>11</a:t>
            </a:fld>
            <a:endParaRPr lang="en-US"/>
          </a:p>
        </p:txBody>
      </p:sp>
    </p:spTree>
    <p:extLst>
      <p:ext uri="{BB962C8B-B14F-4D97-AF65-F5344CB8AC3E}">
        <p14:creationId xmlns:p14="http://schemas.microsoft.com/office/powerpoint/2010/main" val="16834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989C4-3F77-420B-8AA2-317DF60A0A74}"/>
              </a:ext>
            </a:extLst>
          </p:cNvPr>
          <p:cNvSpPr>
            <a:spLocks noGrp="1"/>
          </p:cNvSpPr>
          <p:nvPr>
            <p:ph type="title"/>
          </p:nvPr>
        </p:nvSpPr>
        <p:spPr/>
        <p:txBody>
          <a:bodyPr/>
          <a:lstStyle/>
          <a:p>
            <a:r>
              <a:rPr lang="en-SG" dirty="0"/>
              <a:t>Proposed approach</a:t>
            </a:r>
          </a:p>
        </p:txBody>
      </p:sp>
      <p:sp>
        <p:nvSpPr>
          <p:cNvPr id="3" name="Content Placeholder 2">
            <a:extLst>
              <a:ext uri="{FF2B5EF4-FFF2-40B4-BE49-F238E27FC236}">
                <a16:creationId xmlns:a16="http://schemas.microsoft.com/office/drawing/2014/main" id="{54430260-A085-4F87-82E5-AEBC89629807}"/>
              </a:ext>
            </a:extLst>
          </p:cNvPr>
          <p:cNvSpPr>
            <a:spLocks noGrp="1"/>
          </p:cNvSpPr>
          <p:nvPr>
            <p:ph idx="1"/>
          </p:nvPr>
        </p:nvSpPr>
        <p:spPr/>
        <p:txBody>
          <a:bodyPr/>
          <a:lstStyle/>
          <a:p>
            <a:r>
              <a:rPr lang="en-SG" dirty="0"/>
              <a:t>Post-hoc fusion</a:t>
            </a:r>
          </a:p>
        </p:txBody>
      </p:sp>
      <p:grpSp>
        <p:nvGrpSpPr>
          <p:cNvPr id="58" name="Group 57">
            <a:extLst>
              <a:ext uri="{FF2B5EF4-FFF2-40B4-BE49-F238E27FC236}">
                <a16:creationId xmlns:a16="http://schemas.microsoft.com/office/drawing/2014/main" id="{2E6DD2DC-E3CB-4528-98B3-917E9D9DB3C8}"/>
              </a:ext>
            </a:extLst>
          </p:cNvPr>
          <p:cNvGrpSpPr/>
          <p:nvPr/>
        </p:nvGrpSpPr>
        <p:grpSpPr>
          <a:xfrm>
            <a:off x="902970" y="2475490"/>
            <a:ext cx="6645906" cy="3746680"/>
            <a:chOff x="902970" y="2475490"/>
            <a:chExt cx="6645906" cy="3746680"/>
          </a:xfrm>
        </p:grpSpPr>
        <p:sp>
          <p:nvSpPr>
            <p:cNvPr id="26" name="Flowchart: Process 25">
              <a:extLst>
                <a:ext uri="{FF2B5EF4-FFF2-40B4-BE49-F238E27FC236}">
                  <a16:creationId xmlns:a16="http://schemas.microsoft.com/office/drawing/2014/main" id="{2520E29D-6B8E-444E-A3BB-CC58BD29206F}"/>
                </a:ext>
              </a:extLst>
            </p:cNvPr>
            <p:cNvSpPr/>
            <p:nvPr/>
          </p:nvSpPr>
          <p:spPr>
            <a:xfrm>
              <a:off x="4287519" y="5037579"/>
              <a:ext cx="568961" cy="63451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endParaRPr lang="en-SG" dirty="0">
                <a:solidFill>
                  <a:schemeClr val="tx1"/>
                </a:solidFill>
              </a:endParaRPr>
            </a:p>
          </p:txBody>
        </p:sp>
        <p:sp>
          <p:nvSpPr>
            <p:cNvPr id="29" name="Rectangle 28">
              <a:extLst>
                <a:ext uri="{FF2B5EF4-FFF2-40B4-BE49-F238E27FC236}">
                  <a16:creationId xmlns:a16="http://schemas.microsoft.com/office/drawing/2014/main" id="{AA1D3410-65C0-466F-9F3C-0DFEF5E67F93}"/>
                </a:ext>
              </a:extLst>
            </p:cNvPr>
            <p:cNvSpPr/>
            <p:nvPr/>
          </p:nvSpPr>
          <p:spPr>
            <a:xfrm>
              <a:off x="5581901" y="4730223"/>
              <a:ext cx="279860" cy="1491947"/>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NCM</a:t>
              </a:r>
              <a:endParaRPr lang="en-SG" dirty="0">
                <a:solidFill>
                  <a:schemeClr val="tx1"/>
                </a:solidFill>
              </a:endParaRPr>
            </a:p>
          </p:txBody>
        </p:sp>
        <p:pic>
          <p:nvPicPr>
            <p:cNvPr id="33" name="Picture 32">
              <a:extLst>
                <a:ext uri="{FF2B5EF4-FFF2-40B4-BE49-F238E27FC236}">
                  <a16:creationId xmlns:a16="http://schemas.microsoft.com/office/drawing/2014/main" id="{397E6A1C-6190-4B91-B85C-CFF1D6493E57}"/>
                </a:ext>
              </a:extLst>
            </p:cNvPr>
            <p:cNvPicPr>
              <a:picLocks noChangeAspect="1"/>
            </p:cNvPicPr>
            <p:nvPr/>
          </p:nvPicPr>
          <p:blipFill rotWithShape="1">
            <a:blip r:embed="rId3"/>
            <a:srcRect t="-1" b="2991"/>
            <a:stretch/>
          </p:blipFill>
          <p:spPr>
            <a:xfrm>
              <a:off x="902970" y="2475490"/>
              <a:ext cx="6645906" cy="2254733"/>
            </a:xfrm>
            <a:prstGeom prst="rect">
              <a:avLst/>
            </a:prstGeom>
          </p:spPr>
        </p:pic>
        <p:cxnSp>
          <p:nvCxnSpPr>
            <p:cNvPr id="27" name="Straight Arrow Connector 26">
              <a:extLst>
                <a:ext uri="{FF2B5EF4-FFF2-40B4-BE49-F238E27FC236}">
                  <a16:creationId xmlns:a16="http://schemas.microsoft.com/office/drawing/2014/main" id="{A688987C-2D1F-4238-9F48-C6EFEF760A64}"/>
                </a:ext>
              </a:extLst>
            </p:cNvPr>
            <p:cNvCxnSpPr>
              <a:cxnSpLocks/>
              <a:endCxn id="26" idx="0"/>
            </p:cNvCxnSpPr>
            <p:nvPr/>
          </p:nvCxnSpPr>
          <p:spPr>
            <a:xfrm flipH="1">
              <a:off x="4572000" y="4186367"/>
              <a:ext cx="328142" cy="851212"/>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6BFB8C0-5E16-4F9C-A6B0-643FDD646DA4}"/>
                </a:ext>
              </a:extLst>
            </p:cNvPr>
            <p:cNvCxnSpPr>
              <a:cxnSpLocks/>
              <a:endCxn id="29" idx="1"/>
            </p:cNvCxnSpPr>
            <p:nvPr/>
          </p:nvCxnSpPr>
          <p:spPr>
            <a:xfrm>
              <a:off x="5039360" y="3820160"/>
              <a:ext cx="542541" cy="1656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556CA76-A0CE-4421-8D76-EBEFD2778A31}"/>
                </a:ext>
              </a:extLst>
            </p:cNvPr>
            <p:cNvCxnSpPr>
              <a:cxnSpLocks/>
              <a:stCxn id="26" idx="3"/>
              <a:endCxn id="29" idx="1"/>
            </p:cNvCxnSpPr>
            <p:nvPr/>
          </p:nvCxnSpPr>
          <p:spPr>
            <a:xfrm>
              <a:off x="4856480" y="5354838"/>
              <a:ext cx="725421" cy="121359"/>
            </a:xfrm>
            <a:prstGeom prst="curvedConnector3">
              <a:avLst>
                <a:gd name="adj1" fmla="val 50000"/>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F3191B08-2362-455E-9D90-43775D47310D}"/>
                </a:ext>
              </a:extLst>
            </p:cNvPr>
            <p:cNvCxnSpPr>
              <a:cxnSpLocks/>
              <a:stCxn id="29" idx="3"/>
            </p:cNvCxnSpPr>
            <p:nvPr/>
          </p:nvCxnSpPr>
          <p:spPr>
            <a:xfrm flipV="1">
              <a:off x="5861761" y="5476196"/>
              <a:ext cx="66245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AF6B62ED-1ED9-4318-AD0D-EEC8D5AD008F}"/>
                </a:ext>
              </a:extLst>
            </p:cNvPr>
            <p:cNvGrpSpPr/>
            <p:nvPr/>
          </p:nvGrpSpPr>
          <p:grpSpPr>
            <a:xfrm>
              <a:off x="6403732" y="4730223"/>
              <a:ext cx="323313" cy="1462594"/>
              <a:chOff x="6269488" y="4761634"/>
              <a:chExt cx="323313" cy="1462594"/>
            </a:xfrm>
          </p:grpSpPr>
          <p:sp>
            <p:nvSpPr>
              <p:cNvPr id="47" name="Rectangle 46">
                <a:extLst>
                  <a:ext uri="{FF2B5EF4-FFF2-40B4-BE49-F238E27FC236}">
                    <a16:creationId xmlns:a16="http://schemas.microsoft.com/office/drawing/2014/main" id="{F1F1017A-6988-4F2E-92D5-220E236BFA04}"/>
                  </a:ext>
                </a:extLst>
              </p:cNvPr>
              <p:cNvSpPr/>
              <p:nvPr/>
            </p:nvSpPr>
            <p:spPr>
              <a:xfrm rot="5400000">
                <a:off x="5731663" y="5394192"/>
                <a:ext cx="1462594" cy="1974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7F1440-03E0-4315-9A7E-D5AA95299B68}"/>
                      </a:ext>
                    </a:extLst>
                  </p:cNvPr>
                  <p:cNvSpPr txBox="1"/>
                  <p:nvPr/>
                </p:nvSpPr>
                <p:spPr>
                  <a:xfrm>
                    <a:off x="6269488" y="5280464"/>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SG" b="0" i="1" smtClean="0">
                                  <a:latin typeface="Cambria Math" panose="02040503050406030204" pitchFamily="18" charset="0"/>
                                </a:rPr>
                                <m:t>𝑑</m:t>
                              </m:r>
                            </m:sub>
                          </m:sSub>
                        </m:oMath>
                      </m:oMathPara>
                    </a14:m>
                    <a:endParaRPr lang="en-US" b="0" dirty="0"/>
                  </a:p>
                </p:txBody>
              </p:sp>
            </mc:Choice>
            <mc:Fallback xmlns="">
              <p:sp>
                <p:nvSpPr>
                  <p:cNvPr id="48" name="TextBox 47">
                    <a:extLst>
                      <a:ext uri="{FF2B5EF4-FFF2-40B4-BE49-F238E27FC236}">
                        <a16:creationId xmlns:a16="http://schemas.microsoft.com/office/drawing/2014/main" id="{647F1440-03E0-4315-9A7E-D5AA95299B68}"/>
                      </a:ext>
                    </a:extLst>
                  </p:cNvPr>
                  <p:cNvSpPr txBox="1">
                    <a:spLocks noRot="1" noChangeAspect="1" noMove="1" noResize="1" noEditPoints="1" noAdjustHandles="1" noChangeArrowheads="1" noChangeShapeType="1" noTextEdit="1"/>
                  </p:cNvSpPr>
                  <p:nvPr/>
                </p:nvSpPr>
                <p:spPr>
                  <a:xfrm>
                    <a:off x="6269488" y="5280464"/>
                    <a:ext cx="323313" cy="369332"/>
                  </a:xfrm>
                  <a:prstGeom prst="rect">
                    <a:avLst/>
                  </a:prstGeom>
                  <a:blipFill>
                    <a:blip r:embed="rId4"/>
                    <a:stretch>
                      <a:fillRect r="-11111"/>
                    </a:stretch>
                  </a:blipFill>
                </p:spPr>
                <p:txBody>
                  <a:bodyPr/>
                  <a:lstStyle/>
                  <a:p>
                    <a:r>
                      <a:rPr lang="en-SG">
                        <a:noFill/>
                      </a:rPr>
                      <a:t> </a:t>
                    </a:r>
                  </a:p>
                </p:txBody>
              </p:sp>
            </mc:Fallback>
          </mc:AlternateContent>
        </p:grpSp>
        <p:pic>
          <p:nvPicPr>
            <p:cNvPr id="50" name="Picture 49">
              <a:extLst>
                <a:ext uri="{FF2B5EF4-FFF2-40B4-BE49-F238E27FC236}">
                  <a16:creationId xmlns:a16="http://schemas.microsoft.com/office/drawing/2014/main" id="{BA809543-8E67-4A59-A5D2-EC414B0E834F}"/>
                </a:ext>
              </a:extLst>
            </p:cNvPr>
            <p:cNvPicPr>
              <a:picLocks noChangeAspect="1"/>
            </p:cNvPicPr>
            <p:nvPr/>
          </p:nvPicPr>
          <p:blipFill>
            <a:blip r:embed="rId5"/>
            <a:stretch>
              <a:fillRect/>
            </a:stretch>
          </p:blipFill>
          <p:spPr>
            <a:xfrm>
              <a:off x="6670674" y="3557136"/>
              <a:ext cx="878201" cy="352425"/>
            </a:xfrm>
            <a:prstGeom prst="rect">
              <a:avLst/>
            </a:prstGeom>
          </p:spPr>
        </p:pic>
      </p:grpSp>
      <p:sp>
        <p:nvSpPr>
          <p:cNvPr id="53" name="Right Brace 52">
            <a:extLst>
              <a:ext uri="{FF2B5EF4-FFF2-40B4-BE49-F238E27FC236}">
                <a16:creationId xmlns:a16="http://schemas.microsoft.com/office/drawing/2014/main" id="{C06E7FD3-E02E-4C02-89ED-02A28F24B0D5}"/>
              </a:ext>
            </a:extLst>
          </p:cNvPr>
          <p:cNvSpPr/>
          <p:nvPr/>
        </p:nvSpPr>
        <p:spPr>
          <a:xfrm>
            <a:off x="6950534" y="3827255"/>
            <a:ext cx="467355" cy="1656037"/>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pic>
        <p:nvPicPr>
          <p:cNvPr id="57" name="Picture 56">
            <a:extLst>
              <a:ext uri="{FF2B5EF4-FFF2-40B4-BE49-F238E27FC236}">
                <a16:creationId xmlns:a16="http://schemas.microsoft.com/office/drawing/2014/main" id="{3982F719-6109-482A-8F4D-58B09DF74EEC}"/>
              </a:ext>
            </a:extLst>
          </p:cNvPr>
          <p:cNvPicPr>
            <a:picLocks noChangeAspect="1"/>
          </p:cNvPicPr>
          <p:nvPr/>
        </p:nvPicPr>
        <p:blipFill>
          <a:blip r:embed="rId6"/>
          <a:stretch>
            <a:fillRect/>
          </a:stretch>
        </p:blipFill>
        <p:spPr>
          <a:xfrm>
            <a:off x="7293913" y="4256918"/>
            <a:ext cx="1069645" cy="802234"/>
          </a:xfrm>
          <a:prstGeom prst="rect">
            <a:avLst/>
          </a:prstGeom>
        </p:spPr>
      </p:pic>
      <p:sp>
        <p:nvSpPr>
          <p:cNvPr id="4" name="Slide Number Placeholder 3">
            <a:extLst>
              <a:ext uri="{FF2B5EF4-FFF2-40B4-BE49-F238E27FC236}">
                <a16:creationId xmlns:a16="http://schemas.microsoft.com/office/drawing/2014/main" id="{8A1FD370-AA87-4038-8D62-3AE57FB87088}"/>
              </a:ext>
            </a:extLst>
          </p:cNvPr>
          <p:cNvSpPr>
            <a:spLocks noGrp="1"/>
          </p:cNvSpPr>
          <p:nvPr>
            <p:ph type="sldNum" sz="quarter" idx="12"/>
          </p:nvPr>
        </p:nvSpPr>
        <p:spPr/>
        <p:txBody>
          <a:bodyPr/>
          <a:lstStyle/>
          <a:p>
            <a:fld id="{8E6562B1-0B0F-0246-9532-09536BC2AE59}" type="slidenum">
              <a:rPr lang="en-US" smtClean="0"/>
              <a:t>12</a:t>
            </a:fld>
            <a:endParaRPr lang="en-US"/>
          </a:p>
        </p:txBody>
      </p:sp>
    </p:spTree>
    <p:extLst>
      <p:ext uri="{BB962C8B-B14F-4D97-AF65-F5344CB8AC3E}">
        <p14:creationId xmlns:p14="http://schemas.microsoft.com/office/powerpoint/2010/main" val="223522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26B0-360C-4108-9853-557CCE5DA45F}"/>
              </a:ext>
            </a:extLst>
          </p:cNvPr>
          <p:cNvSpPr>
            <a:spLocks noGrp="1"/>
          </p:cNvSpPr>
          <p:nvPr>
            <p:ph type="title"/>
          </p:nvPr>
        </p:nvSpPr>
        <p:spPr/>
        <p:txBody>
          <a:bodyPr/>
          <a:lstStyle/>
          <a:p>
            <a:r>
              <a:rPr lang="en-SG" dirty="0"/>
              <a:t>Post-hoc fusion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76D803-591C-497C-A076-6DEB28B8C2FC}"/>
                  </a:ext>
                </a:extLst>
              </p:cNvPr>
              <p:cNvSpPr>
                <a:spLocks noGrp="1"/>
              </p:cNvSpPr>
              <p:nvPr>
                <p:ph idx="1"/>
              </p:nvPr>
            </p:nvSpPr>
            <p:spPr/>
            <p:txBody>
              <a:bodyPr>
                <a:normAutofit fontScale="92500" lnSpcReduction="10000"/>
              </a:bodyPr>
              <a:lstStyle/>
              <a:p>
                <a:r>
                  <a:rPr lang="en-SG" dirty="0"/>
                  <a:t>Difference in scale</a:t>
                </a:r>
              </a:p>
              <a:p>
                <a:pPr lvl="1">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𝑍</m:t>
                        </m:r>
                      </m:e>
                      <m:sub>
                        <m:r>
                          <a:rPr lang="en-SG" b="0" i="1" smtClean="0">
                            <a:latin typeface="Cambria Math" panose="02040503050406030204" pitchFamily="18" charset="0"/>
                          </a:rPr>
                          <m:t>𝑙</m:t>
                        </m:r>
                      </m:sub>
                    </m:sSub>
                    <m:r>
                      <a:rPr lang="en-SG" b="0" i="1" smtClean="0">
                        <a:latin typeface="Cambria Math" panose="02040503050406030204" pitchFamily="18" charset="0"/>
                      </a:rPr>
                      <m:t>:</m:t>
                    </m:r>
                  </m:oMath>
                </a14:m>
                <a:r>
                  <a:rPr lang="en-SG" dirty="0"/>
                  <a:t> can be large, positive or negative</a:t>
                </a:r>
              </a:p>
              <a:p>
                <a:pPr lvl="1">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𝑍</m:t>
                        </m:r>
                      </m:e>
                      <m:sub>
                        <m:r>
                          <a:rPr lang="en-SG" b="0" i="1" smtClean="0">
                            <a:latin typeface="Cambria Math" panose="02040503050406030204" pitchFamily="18" charset="0"/>
                          </a:rPr>
                          <m:t>𝑑</m:t>
                        </m:r>
                      </m:sub>
                    </m:sSub>
                    <m:r>
                      <a:rPr lang="en-SG" b="0" i="0" smtClean="0">
                        <a:latin typeface="Cambria Math" panose="02040503050406030204" pitchFamily="18" charset="0"/>
                      </a:rPr>
                      <m:t>:{0, 1}</m:t>
                    </m:r>
                  </m:oMath>
                </a14:m>
                <a:endParaRPr lang="en-SG" b="0" dirty="0"/>
              </a:p>
              <a:p>
                <a:pPr lvl="1">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𝑍</m:t>
                        </m:r>
                      </m:e>
                      <m:sub>
                        <m:r>
                          <a:rPr lang="en-SG" b="0" i="1" smtClean="0">
                            <a:latin typeface="Cambria Math" panose="02040503050406030204" pitchFamily="18" charset="0"/>
                          </a:rPr>
                          <m:t>𝑑</m:t>
                        </m:r>
                      </m:sub>
                    </m:sSub>
                  </m:oMath>
                </a14:m>
                <a:r>
                  <a:rPr lang="en-SG" dirty="0"/>
                  <a:t> has negligible effect on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𝑍</m:t>
                        </m:r>
                      </m:e>
                      <m:sub>
                        <m:r>
                          <a:rPr lang="en-SG" b="0" i="1" smtClean="0">
                            <a:latin typeface="Cambria Math" panose="02040503050406030204" pitchFamily="18" charset="0"/>
                          </a:rPr>
                          <m:t>𝑙</m:t>
                        </m:r>
                      </m:sub>
                    </m:sSub>
                  </m:oMath>
                </a14:m>
                <a:endParaRPr lang="en-SG" dirty="0"/>
              </a:p>
              <a:p>
                <a:r>
                  <a:rPr lang="en-SG" dirty="0"/>
                  <a:t>Scaling function: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𝑍</m:t>
                        </m:r>
                      </m:e>
                      <m:sub>
                        <m:r>
                          <a:rPr lang="en-SG" b="0" i="1" smtClean="0">
                            <a:latin typeface="Cambria Math" panose="02040503050406030204" pitchFamily="18" charset="0"/>
                          </a:rPr>
                          <m:t>𝑑</m:t>
                        </m:r>
                      </m:sub>
                    </m:sSub>
                  </m:oMath>
                </a14:m>
                <a:r>
                  <a:rPr lang="en-SG" dirty="0"/>
                  <a:t> </a:t>
                </a:r>
                <a:r>
                  <a:rPr lang="zh-CN" altLang="en-US" dirty="0"/>
                  <a:t>→</a:t>
                </a:r>
                <a14:m>
                  <m:oMath xmlns:m="http://schemas.openxmlformats.org/officeDocument/2006/math">
                    <m:sSub>
                      <m:sSubPr>
                        <m:ctrlPr>
                          <a:rPr lang="en-SG" altLang="zh-CN" b="0" i="1" smtClean="0">
                            <a:latin typeface="Cambria Math" panose="02040503050406030204" pitchFamily="18" charset="0"/>
                          </a:rPr>
                        </m:ctrlPr>
                      </m:sSubPr>
                      <m:e>
                        <m:r>
                          <a:rPr lang="en-SG" altLang="zh-CN" b="0" i="1" smtClean="0">
                            <a:latin typeface="Cambria Math" panose="02040503050406030204" pitchFamily="18" charset="0"/>
                          </a:rPr>
                          <m:t>𝑍</m:t>
                        </m:r>
                      </m:e>
                      <m:sub>
                        <m:r>
                          <a:rPr lang="en-SG" altLang="zh-CN" b="0" i="1" smtClean="0">
                            <a:latin typeface="Cambria Math" panose="02040503050406030204" pitchFamily="18" charset="0"/>
                          </a:rPr>
                          <m:t>𝑠𝑐𝑎𝑙𝑒𝑑</m:t>
                        </m:r>
                      </m:sub>
                    </m:sSub>
                  </m:oMath>
                </a14:m>
                <a:endParaRPr lang="en-SG" dirty="0"/>
              </a:p>
              <a:p>
                <a:pPr lvl="1">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𝑠𝑐𝑎𝑙𝑒𝑑</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η</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Z</m:t>
                        </m:r>
                      </m:e>
                      <m:sub>
                        <m:r>
                          <m:rPr>
                            <m:sty m:val="p"/>
                          </m:rPr>
                          <a:rPr lang="en-US" altLang="zh-CN" b="0" i="0" smtClean="0">
                            <a:latin typeface="Cambria Math" panose="02040503050406030204" pitchFamily="18" charset="0"/>
                          </a:rPr>
                          <m:t>d</m:t>
                        </m:r>
                      </m:sub>
                    </m:sSub>
                  </m:oMath>
                </a14:m>
                <a:r>
                  <a:rPr lang="en-US" altLang="zh-CN" b="0" dirty="0"/>
                  <a:t>, where </a:t>
                </a:r>
                <a14:m>
                  <m:oMath xmlns:m="http://schemas.openxmlformats.org/officeDocument/2006/math">
                    <m:r>
                      <m:rPr>
                        <m:sty m:val="p"/>
                      </m:rPr>
                      <a:rPr lang="en-US" altLang="zh-CN" b="0" i="1" smtClean="0">
                        <a:latin typeface="Cambria Math" panose="02040503050406030204" pitchFamily="18" charset="0"/>
                      </a:rPr>
                      <m:t>η</m:t>
                    </m:r>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num>
                      <m:den>
                        <m:r>
                          <m:rPr>
                            <m:sty m:val="p"/>
                          </m:rPr>
                          <a:rPr lang="en-US" altLang="zh-CN">
                            <a:latin typeface="Cambria Math" panose="02040503050406030204" pitchFamily="18" charset="0"/>
                          </a:rPr>
                          <m:t>max</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𝑑</m:t>
                            </m:r>
                          </m:sub>
                        </m:sSub>
                        <m:r>
                          <a:rPr lang="en-US" altLang="zh-CN" i="1">
                            <a:latin typeface="Cambria Math" panose="02040503050406030204" pitchFamily="18" charset="0"/>
                          </a:rPr>
                          <m:t>)</m:t>
                        </m:r>
                      </m:den>
                    </m:f>
                  </m:oMath>
                </a14:m>
                <a:endParaRPr lang="en-US" altLang="zh-CN" b="0" dirty="0"/>
              </a:p>
              <a:p>
                <a:pPr lvl="1">
                  <a:buFont typeface="Arial" panose="020B0604020202020204" pitchFamily="34" charset="0"/>
                  <a:buChar char="•"/>
                </a:pP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𝑠𝑐𝑎𝑙𝑒𝑑</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𝑑</m:t>
                            </m:r>
                          </m:sub>
                          <m:sup>
                            <m:r>
                              <a:rPr lang="en-US" altLang="zh-CN" b="0" i="1" smtClean="0">
                                <a:latin typeface="Cambria Math" panose="02040503050406030204" pitchFamily="18" charset="0"/>
                              </a:rPr>
                              <m:t>𝑚𝑎𝑥</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𝑍</m:t>
                            </m:r>
                          </m:e>
                          <m:sub>
                            <m:r>
                              <a:rPr lang="en-US" altLang="zh-CN" i="1">
                                <a:latin typeface="Cambria Math" panose="02040503050406030204" pitchFamily="18" charset="0"/>
                              </a:rPr>
                              <m:t>𝑑</m:t>
                            </m:r>
                          </m:sub>
                          <m:sup>
                            <m:r>
                              <a:rPr lang="en-US" altLang="zh-CN" b="0" i="1" smtClean="0">
                                <a:latin typeface="Cambria Math" panose="02040503050406030204" pitchFamily="18" charset="0"/>
                              </a:rPr>
                              <m:t>𝑚𝑖𝑛</m:t>
                            </m:r>
                          </m:sup>
                        </m:sSubSup>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𝑍</m:t>
                            </m:r>
                          </m:e>
                          <m:sub>
                            <m:r>
                              <a:rPr lang="en-US" altLang="zh-CN" b="0" i="1" smtClean="0">
                                <a:latin typeface="Cambria Math" panose="02040503050406030204" pitchFamily="18" charset="0"/>
                              </a:rPr>
                              <m:t>𝑙</m:t>
                            </m:r>
                          </m:sub>
                          <m:sup>
                            <m:r>
                              <a:rPr lang="en-US" altLang="zh-CN" i="1">
                                <a:latin typeface="Cambria Math" panose="02040503050406030204" pitchFamily="18" charset="0"/>
                              </a:rPr>
                              <m:t>𝑚𝑎𝑥</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𝑍</m:t>
                            </m:r>
                          </m:e>
                          <m:sub>
                            <m:r>
                              <a:rPr lang="en-US" altLang="zh-CN" b="0" i="1" smtClean="0">
                                <a:latin typeface="Cambria Math" panose="02040503050406030204" pitchFamily="18" charset="0"/>
                              </a:rPr>
                              <m:t>𝑙</m:t>
                            </m:r>
                          </m:sub>
                          <m:sup>
                            <m:r>
                              <a:rPr lang="en-US" altLang="zh-CN" i="1">
                                <a:latin typeface="Cambria Math" panose="02040503050406030204" pitchFamily="18" charset="0"/>
                              </a:rPr>
                              <m:t>𝑚𝑖𝑛</m:t>
                            </m:r>
                          </m:sup>
                        </m:sSubSup>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Z</m:t>
                            </m:r>
                          </m:e>
                          <m:sub>
                            <m:r>
                              <m:rPr>
                                <m:sty m:val="p"/>
                              </m:rPr>
                              <a:rPr lang="en-US" altLang="zh-CN" b="0" i="0" smtClean="0">
                                <a:latin typeface="Cambria Math" panose="02040503050406030204" pitchFamily="18" charset="0"/>
                              </a:rPr>
                              <m:t>l</m:t>
                            </m:r>
                          </m:sub>
                          <m:sup>
                            <m:r>
                              <m:rPr>
                                <m:sty m:val="p"/>
                              </m:rPr>
                              <a:rPr lang="en-US" altLang="zh-CN" b="0" i="0" smtClean="0">
                                <a:latin typeface="Cambria Math" panose="02040503050406030204" pitchFamily="18" charset="0"/>
                              </a:rPr>
                              <m:t>i</m:t>
                            </m:r>
                          </m:sup>
                        </m:sSubSup>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Z</m:t>
                            </m:r>
                          </m:e>
                          <m:sub>
                            <m:r>
                              <m:rPr>
                                <m:sty m:val="p"/>
                              </m:rPr>
                              <a:rPr lang="en-US" altLang="zh-CN" b="0" i="0" smtClean="0">
                                <a:latin typeface="Cambria Math" panose="02040503050406030204" pitchFamily="18" charset="0"/>
                              </a:rPr>
                              <m:t>l</m:t>
                            </m:r>
                          </m:sub>
                          <m:sup>
                            <m:r>
                              <m:rPr>
                                <m:sty m:val="p"/>
                              </m:rPr>
                              <a:rPr lang="en-US" altLang="zh-CN" b="0" i="0" smtClean="0">
                                <a:latin typeface="Cambria Math" panose="02040503050406030204" pitchFamily="18" charset="0"/>
                              </a:rPr>
                              <m:t>min</m:t>
                            </m:r>
                          </m:sup>
                        </m:sSubSup>
                      </m:e>
                    </m:d>
                    <m:r>
                      <a:rPr lang="en-US" altLang="zh-CN" b="0" i="0"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Z</m:t>
                        </m:r>
                      </m:e>
                      <m:sub>
                        <m:r>
                          <m:rPr>
                            <m:sty m:val="p"/>
                          </m:rPr>
                          <a:rPr lang="en-US" altLang="zh-CN" b="0" i="0" smtClean="0">
                            <a:latin typeface="Cambria Math" panose="02040503050406030204" pitchFamily="18" charset="0"/>
                          </a:rPr>
                          <m:t>d</m:t>
                        </m:r>
                      </m:sub>
                      <m:sup>
                        <m:r>
                          <m:rPr>
                            <m:sty m:val="p"/>
                          </m:rPr>
                          <a:rPr lang="en-US" altLang="zh-CN" b="0" i="0" smtClean="0">
                            <a:latin typeface="Cambria Math" panose="02040503050406030204" pitchFamily="18" charset="0"/>
                          </a:rPr>
                          <m:t>min</m:t>
                        </m:r>
                      </m:sup>
                    </m:sSubSup>
                  </m:oMath>
                </a14:m>
                <a:endParaRPr lang="en-US" altLang="zh-CN" b="0" dirty="0"/>
              </a:p>
              <a:p>
                <a:endParaRPr lang="en-SG" dirty="0"/>
              </a:p>
              <a:p>
                <a:pPr lvl="1"/>
                <a:endParaRPr lang="en-SG" dirty="0"/>
              </a:p>
              <a:p>
                <a:pPr lvl="1"/>
                <a:endParaRPr lang="en-SG" b="0" dirty="0"/>
              </a:p>
              <a:p>
                <a:pPr lvl="1"/>
                <a:endParaRPr lang="en-SG" dirty="0"/>
              </a:p>
              <a:p>
                <a:pPr lvl="1"/>
                <a:endParaRPr lang="en-SG" dirty="0"/>
              </a:p>
              <a:p>
                <a:pPr lvl="1"/>
                <a:endParaRPr lang="en-SG" dirty="0"/>
              </a:p>
              <a:p>
                <a:pPr lvl="1"/>
                <a:endParaRPr lang="en-SG" dirty="0"/>
              </a:p>
            </p:txBody>
          </p:sp>
        </mc:Choice>
        <mc:Fallback xmlns="">
          <p:sp>
            <p:nvSpPr>
              <p:cNvPr id="3" name="Content Placeholder 2">
                <a:extLst>
                  <a:ext uri="{FF2B5EF4-FFF2-40B4-BE49-F238E27FC236}">
                    <a16:creationId xmlns:a16="http://schemas.microsoft.com/office/drawing/2014/main" id="{2776D803-591C-497C-A076-6DEB28B8C2FC}"/>
                  </a:ext>
                </a:extLst>
              </p:cNvPr>
              <p:cNvSpPr>
                <a:spLocks noGrp="1" noRot="1" noChangeAspect="1" noMove="1" noResize="1" noEditPoints="1" noAdjustHandles="1" noChangeArrowheads="1" noChangeShapeType="1" noTextEdit="1"/>
              </p:cNvSpPr>
              <p:nvPr>
                <p:ph idx="1"/>
              </p:nvPr>
            </p:nvSpPr>
            <p:spPr>
              <a:blipFill>
                <a:blip r:embed="rId3"/>
                <a:stretch>
                  <a:fillRect l="-1481" t="-3302"/>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7A99C74C-161A-45C7-AE13-95819790E57C}"/>
              </a:ext>
            </a:extLst>
          </p:cNvPr>
          <p:cNvSpPr>
            <a:spLocks noGrp="1"/>
          </p:cNvSpPr>
          <p:nvPr>
            <p:ph type="sldNum" sz="quarter" idx="12"/>
          </p:nvPr>
        </p:nvSpPr>
        <p:spPr/>
        <p:txBody>
          <a:bodyPr/>
          <a:lstStyle/>
          <a:p>
            <a:fld id="{8E6562B1-0B0F-0246-9532-09536BC2AE59}" type="slidenum">
              <a:rPr lang="en-US" smtClean="0"/>
              <a:t>13</a:t>
            </a:fld>
            <a:endParaRPr lang="en-US"/>
          </a:p>
        </p:txBody>
      </p:sp>
    </p:spTree>
    <p:extLst>
      <p:ext uri="{BB962C8B-B14F-4D97-AF65-F5344CB8AC3E}">
        <p14:creationId xmlns:p14="http://schemas.microsoft.com/office/powerpoint/2010/main" val="3230780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0D5F-42AD-496C-8E65-5EA6B01AA7A0}"/>
              </a:ext>
            </a:extLst>
          </p:cNvPr>
          <p:cNvSpPr>
            <a:spLocks noGrp="1"/>
          </p:cNvSpPr>
          <p:nvPr>
            <p:ph type="title"/>
          </p:nvPr>
        </p:nvSpPr>
        <p:spPr/>
        <p:txBody>
          <a:bodyPr/>
          <a:lstStyle/>
          <a:p>
            <a:r>
              <a:rPr lang="en-SG" dirty="0"/>
              <a:t>Post-hoc fusion</a:t>
            </a:r>
          </a:p>
        </p:txBody>
      </p:sp>
      <p:sp>
        <p:nvSpPr>
          <p:cNvPr id="3" name="Content Placeholder 2">
            <a:extLst>
              <a:ext uri="{FF2B5EF4-FFF2-40B4-BE49-F238E27FC236}">
                <a16:creationId xmlns:a16="http://schemas.microsoft.com/office/drawing/2014/main" id="{901DAA90-12CE-448E-B801-5DF3E719AEBE}"/>
              </a:ext>
            </a:extLst>
          </p:cNvPr>
          <p:cNvSpPr>
            <a:spLocks noGrp="1"/>
          </p:cNvSpPr>
          <p:nvPr>
            <p:ph idx="1"/>
          </p:nvPr>
        </p:nvSpPr>
        <p:spPr/>
        <p:txBody>
          <a:bodyPr/>
          <a:lstStyle/>
          <a:p>
            <a:r>
              <a:rPr lang="en-SG" dirty="0"/>
              <a:t>Fusion baselines</a:t>
            </a:r>
          </a:p>
        </p:txBody>
      </p:sp>
      <p:pic>
        <p:nvPicPr>
          <p:cNvPr id="4" name="Picture 3">
            <a:extLst>
              <a:ext uri="{FF2B5EF4-FFF2-40B4-BE49-F238E27FC236}">
                <a16:creationId xmlns:a16="http://schemas.microsoft.com/office/drawing/2014/main" id="{87E6B369-A9FB-4339-8F7A-57200729E53D}"/>
              </a:ext>
            </a:extLst>
          </p:cNvPr>
          <p:cNvPicPr>
            <a:picLocks noChangeAspect="1"/>
          </p:cNvPicPr>
          <p:nvPr/>
        </p:nvPicPr>
        <p:blipFill rotWithShape="1">
          <a:blip r:embed="rId3"/>
          <a:srcRect t="10425" b="45008"/>
          <a:stretch/>
        </p:blipFill>
        <p:spPr>
          <a:xfrm>
            <a:off x="1260820" y="2541476"/>
            <a:ext cx="6622359" cy="1775047"/>
          </a:xfrm>
          <a:prstGeom prst="rect">
            <a:avLst/>
          </a:prstGeom>
        </p:spPr>
      </p:pic>
      <p:sp>
        <p:nvSpPr>
          <p:cNvPr id="5" name="Slide Number Placeholder 4">
            <a:extLst>
              <a:ext uri="{FF2B5EF4-FFF2-40B4-BE49-F238E27FC236}">
                <a16:creationId xmlns:a16="http://schemas.microsoft.com/office/drawing/2014/main" id="{7C1E9DEC-D0BD-47A7-A98B-99721C846581}"/>
              </a:ext>
            </a:extLst>
          </p:cNvPr>
          <p:cNvSpPr>
            <a:spLocks noGrp="1"/>
          </p:cNvSpPr>
          <p:nvPr>
            <p:ph type="sldNum" sz="quarter" idx="12"/>
          </p:nvPr>
        </p:nvSpPr>
        <p:spPr/>
        <p:txBody>
          <a:bodyPr/>
          <a:lstStyle/>
          <a:p>
            <a:fld id="{8E6562B1-0B0F-0246-9532-09536BC2AE59}" type="slidenum">
              <a:rPr lang="en-US" smtClean="0"/>
              <a:t>14</a:t>
            </a:fld>
            <a:endParaRPr lang="en-US"/>
          </a:p>
        </p:txBody>
      </p:sp>
    </p:spTree>
    <p:extLst>
      <p:ext uri="{BB962C8B-B14F-4D97-AF65-F5344CB8AC3E}">
        <p14:creationId xmlns:p14="http://schemas.microsoft.com/office/powerpoint/2010/main" val="1767574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4866-828B-4DFC-915B-1490D3B84313}"/>
              </a:ext>
            </a:extLst>
          </p:cNvPr>
          <p:cNvSpPr>
            <a:spLocks noGrp="1"/>
          </p:cNvSpPr>
          <p:nvPr>
            <p:ph type="title"/>
          </p:nvPr>
        </p:nvSpPr>
        <p:spPr/>
        <p:txBody>
          <a:bodyPr/>
          <a:lstStyle/>
          <a:p>
            <a:r>
              <a:rPr lang="en-SG" dirty="0"/>
              <a:t>Post-hoc fusion</a:t>
            </a:r>
          </a:p>
        </p:txBody>
      </p:sp>
      <p:sp>
        <p:nvSpPr>
          <p:cNvPr id="3" name="Content Placeholder 2">
            <a:extLst>
              <a:ext uri="{FF2B5EF4-FFF2-40B4-BE49-F238E27FC236}">
                <a16:creationId xmlns:a16="http://schemas.microsoft.com/office/drawing/2014/main" id="{C48663CD-1B2C-45D8-B4C9-AF31EBA1E746}"/>
              </a:ext>
            </a:extLst>
          </p:cNvPr>
          <p:cNvSpPr>
            <a:spLocks noGrp="1"/>
          </p:cNvSpPr>
          <p:nvPr>
            <p:ph idx="1"/>
          </p:nvPr>
        </p:nvSpPr>
        <p:spPr/>
        <p:txBody>
          <a:bodyPr/>
          <a:lstStyle/>
          <a:p>
            <a:r>
              <a:rPr lang="en-SG" dirty="0"/>
              <a:t>Fine-tuning</a:t>
            </a:r>
          </a:p>
          <a:p>
            <a:pPr lvl="1">
              <a:buFont typeface="Arial" panose="020B0604020202020204" pitchFamily="34" charset="0"/>
              <a:buChar char="•"/>
            </a:pPr>
            <a:r>
              <a:rPr lang="en-SG" dirty="0"/>
              <a:t>Learnable Logits Weight (LLW)</a:t>
            </a:r>
          </a:p>
          <a:p>
            <a:pPr lvl="1"/>
            <a:endParaRPr lang="en-SG" dirty="0"/>
          </a:p>
        </p:txBody>
      </p:sp>
      <p:pic>
        <p:nvPicPr>
          <p:cNvPr id="19" name="Picture 18">
            <a:extLst>
              <a:ext uri="{FF2B5EF4-FFF2-40B4-BE49-F238E27FC236}">
                <a16:creationId xmlns:a16="http://schemas.microsoft.com/office/drawing/2014/main" id="{FF32637D-B425-4E97-BC1A-A3217FE2EBD9}"/>
              </a:ext>
            </a:extLst>
          </p:cNvPr>
          <p:cNvPicPr>
            <a:picLocks noChangeAspect="1"/>
          </p:cNvPicPr>
          <p:nvPr/>
        </p:nvPicPr>
        <p:blipFill>
          <a:blip r:embed="rId3"/>
          <a:stretch>
            <a:fillRect/>
          </a:stretch>
        </p:blipFill>
        <p:spPr>
          <a:xfrm>
            <a:off x="457199" y="3194020"/>
            <a:ext cx="1881259" cy="2571297"/>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CACE876-C47F-4D4E-A666-63CE735AD555}"/>
                  </a:ext>
                </a:extLst>
              </p:cNvPr>
              <p:cNvSpPr txBox="1"/>
              <p:nvPr/>
            </p:nvSpPr>
            <p:spPr>
              <a:xfrm>
                <a:off x="2246188" y="3691643"/>
                <a:ext cx="8449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sz="2400" b="0" i="1" smtClean="0">
                          <a:latin typeface="Cambria Math" panose="02040503050406030204" pitchFamily="18" charset="0"/>
                        </a:rPr>
                        <m:t>∗</m:t>
                      </m:r>
                      <m:r>
                        <a:rPr lang="en-SG" sz="2400" b="0" i="1" smtClean="0">
                          <a:latin typeface="Cambria Math" panose="02040503050406030204" pitchFamily="18" charset="0"/>
                        </a:rPr>
                        <m:t>𝑤</m:t>
                      </m:r>
                      <m:r>
                        <a:rPr lang="en-SG" sz="2400" b="0" i="1" smtClean="0">
                          <a:latin typeface="Cambria Math" panose="02040503050406030204" pitchFamily="18" charset="0"/>
                        </a:rPr>
                        <m:t>1</m:t>
                      </m:r>
                    </m:oMath>
                  </m:oMathPara>
                </a14:m>
                <a:endParaRPr lang="en-SG" sz="2400" dirty="0"/>
              </a:p>
            </p:txBody>
          </p:sp>
        </mc:Choice>
        <mc:Fallback xmlns="">
          <p:sp>
            <p:nvSpPr>
              <p:cNvPr id="20" name="TextBox 19">
                <a:extLst>
                  <a:ext uri="{FF2B5EF4-FFF2-40B4-BE49-F238E27FC236}">
                    <a16:creationId xmlns:a16="http://schemas.microsoft.com/office/drawing/2014/main" id="{7CACE876-C47F-4D4E-A666-63CE735AD555}"/>
                  </a:ext>
                </a:extLst>
              </p:cNvPr>
              <p:cNvSpPr txBox="1">
                <a:spLocks noRot="1" noChangeAspect="1" noMove="1" noResize="1" noEditPoints="1" noAdjustHandles="1" noChangeArrowheads="1" noChangeShapeType="1" noTextEdit="1"/>
              </p:cNvSpPr>
              <p:nvPr/>
            </p:nvSpPr>
            <p:spPr>
              <a:xfrm>
                <a:off x="2246188" y="3691643"/>
                <a:ext cx="844939"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C439E5-2302-4F88-B3E1-F374739DA1E0}"/>
                  </a:ext>
                </a:extLst>
              </p:cNvPr>
              <p:cNvSpPr txBox="1"/>
              <p:nvPr/>
            </p:nvSpPr>
            <p:spPr>
              <a:xfrm>
                <a:off x="2246189" y="4901248"/>
                <a:ext cx="8449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sz="2400" b="0" i="1" smtClean="0">
                          <a:latin typeface="Cambria Math" panose="02040503050406030204" pitchFamily="18" charset="0"/>
                        </a:rPr>
                        <m:t>∗</m:t>
                      </m:r>
                      <m:r>
                        <a:rPr lang="en-SG" sz="2400" b="0" i="1" smtClean="0">
                          <a:latin typeface="Cambria Math" panose="02040503050406030204" pitchFamily="18" charset="0"/>
                        </a:rPr>
                        <m:t>𝑤</m:t>
                      </m:r>
                      <m:r>
                        <a:rPr lang="en-SG" sz="2400" b="0" i="1" smtClean="0">
                          <a:latin typeface="Cambria Math" panose="02040503050406030204" pitchFamily="18" charset="0"/>
                        </a:rPr>
                        <m:t>2</m:t>
                      </m:r>
                    </m:oMath>
                  </m:oMathPara>
                </a14:m>
                <a:endParaRPr lang="en-SG" sz="2400" dirty="0"/>
              </a:p>
            </p:txBody>
          </p:sp>
        </mc:Choice>
        <mc:Fallback xmlns="">
          <p:sp>
            <p:nvSpPr>
              <p:cNvPr id="21" name="TextBox 20">
                <a:extLst>
                  <a:ext uri="{FF2B5EF4-FFF2-40B4-BE49-F238E27FC236}">
                    <a16:creationId xmlns:a16="http://schemas.microsoft.com/office/drawing/2014/main" id="{D0C439E5-2302-4F88-B3E1-F374739DA1E0}"/>
                  </a:ext>
                </a:extLst>
              </p:cNvPr>
              <p:cNvSpPr txBox="1">
                <a:spLocks noRot="1" noChangeAspect="1" noMove="1" noResize="1" noEditPoints="1" noAdjustHandles="1" noChangeArrowheads="1" noChangeShapeType="1" noTextEdit="1"/>
              </p:cNvSpPr>
              <p:nvPr/>
            </p:nvSpPr>
            <p:spPr>
              <a:xfrm>
                <a:off x="2246189" y="4901248"/>
                <a:ext cx="844939" cy="461665"/>
              </a:xfrm>
              <a:prstGeom prst="rect">
                <a:avLst/>
              </a:prstGeom>
              <a:blipFill>
                <a:blip r:embed="rId5"/>
                <a:stretch>
                  <a:fillRect/>
                </a:stretch>
              </a:blipFill>
            </p:spPr>
            <p:txBody>
              <a:bodyPr/>
              <a:lstStyle/>
              <a:p>
                <a:r>
                  <a:rPr lang="en-SG">
                    <a:noFill/>
                  </a:rPr>
                  <a:t> </a:t>
                </a:r>
              </a:p>
            </p:txBody>
          </p:sp>
        </mc:Fallback>
      </mc:AlternateContent>
      <p:sp>
        <p:nvSpPr>
          <p:cNvPr id="22" name="Right Brace 21">
            <a:extLst>
              <a:ext uri="{FF2B5EF4-FFF2-40B4-BE49-F238E27FC236}">
                <a16:creationId xmlns:a16="http://schemas.microsoft.com/office/drawing/2014/main" id="{BE8A13DE-00BA-4253-A903-F3346838C03A}"/>
              </a:ext>
            </a:extLst>
          </p:cNvPr>
          <p:cNvSpPr/>
          <p:nvPr/>
        </p:nvSpPr>
        <p:spPr>
          <a:xfrm>
            <a:off x="3120216" y="3895745"/>
            <a:ext cx="467355" cy="1254717"/>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15B9883-688F-483E-85E7-8421CA03384C}"/>
                  </a:ext>
                </a:extLst>
              </p:cNvPr>
              <p:cNvSpPr txBox="1"/>
              <p:nvPr/>
            </p:nvSpPr>
            <p:spPr>
              <a:xfrm>
                <a:off x="3620664" y="4248835"/>
                <a:ext cx="4009496" cy="491288"/>
              </a:xfrm>
              <a:prstGeom prst="rect">
                <a:avLst/>
              </a:prstGeom>
              <a:noFill/>
            </p:spPr>
            <p:txBody>
              <a:bodyPr wrap="square" rtlCol="0">
                <a:spAutoFit/>
              </a:bodyPr>
              <a:lstStyle/>
              <a:p>
                <a14:m>
                  <m:oMath xmlns:m="http://schemas.openxmlformats.org/officeDocument/2006/math">
                    <m:sSub>
                      <m:sSubPr>
                        <m:ctrlPr>
                          <a:rPr lang="en-SG" sz="2400" b="0" i="1" smtClean="0">
                            <a:latin typeface="Cambria Math" panose="02040503050406030204" pitchFamily="18" charset="0"/>
                          </a:rPr>
                        </m:ctrlPr>
                      </m:sSubPr>
                      <m:e>
                        <m:r>
                          <a:rPr lang="en-SG" sz="2400" b="0" i="1" smtClean="0">
                            <a:latin typeface="Cambria Math" panose="02040503050406030204" pitchFamily="18" charset="0"/>
                          </a:rPr>
                          <m:t>𝑍</m:t>
                        </m:r>
                      </m:e>
                      <m:sub>
                        <m:r>
                          <a:rPr lang="en-SG" sz="2400" b="0" i="1" smtClean="0">
                            <a:latin typeface="Cambria Math" panose="02040503050406030204" pitchFamily="18" charset="0"/>
                          </a:rPr>
                          <m:t>𝑓𝑖𝑛𝑎𝑙</m:t>
                        </m:r>
                      </m:sub>
                    </m:sSub>
                    <m:r>
                      <a:rPr lang="en-SG" sz="2400" b="0" i="1" smtClean="0">
                        <a:latin typeface="Cambria Math" panose="02040503050406030204" pitchFamily="18" charset="0"/>
                      </a:rPr>
                      <m:t>=</m:t>
                    </m:r>
                    <m:sSub>
                      <m:sSubPr>
                        <m:ctrlPr>
                          <a:rPr lang="en-SG" sz="2400" b="0" i="1" smtClean="0">
                            <a:latin typeface="Cambria Math" panose="02040503050406030204" pitchFamily="18" charset="0"/>
                          </a:rPr>
                        </m:ctrlPr>
                      </m:sSubPr>
                      <m:e>
                        <m:r>
                          <a:rPr lang="en-SG" sz="2400" b="0" i="1" smtClean="0">
                            <a:latin typeface="Cambria Math" panose="02040503050406030204" pitchFamily="18" charset="0"/>
                          </a:rPr>
                          <m:t>𝑤</m:t>
                        </m:r>
                      </m:e>
                      <m:sub>
                        <m:r>
                          <a:rPr lang="en-SG" sz="2400" b="0" i="1" smtClean="0">
                            <a:latin typeface="Cambria Math" panose="02040503050406030204" pitchFamily="18" charset="0"/>
                          </a:rPr>
                          <m:t>1</m:t>
                        </m:r>
                      </m:sub>
                    </m:sSub>
                    <m:sSub>
                      <m:sSubPr>
                        <m:ctrlPr>
                          <a:rPr lang="en-SG" sz="2400" b="0" i="1" smtClean="0">
                            <a:latin typeface="Cambria Math" panose="02040503050406030204" pitchFamily="18" charset="0"/>
                          </a:rPr>
                        </m:ctrlPr>
                      </m:sSubPr>
                      <m:e>
                        <m:r>
                          <a:rPr lang="en-SG" sz="2400" b="0" i="1" smtClean="0">
                            <a:latin typeface="Cambria Math" panose="02040503050406030204" pitchFamily="18" charset="0"/>
                          </a:rPr>
                          <m:t>𝑍</m:t>
                        </m:r>
                      </m:e>
                      <m:sub>
                        <m:r>
                          <a:rPr lang="en-SG" sz="2400" b="0" i="1" smtClean="0">
                            <a:latin typeface="Cambria Math" panose="02040503050406030204" pitchFamily="18" charset="0"/>
                          </a:rPr>
                          <m:t>𝑙</m:t>
                        </m:r>
                      </m:sub>
                    </m:sSub>
                    <m:r>
                      <a:rPr lang="en-SG" sz="2400" b="0" i="0" smtClean="0">
                        <a:latin typeface="Cambria Math" panose="02040503050406030204" pitchFamily="18" charset="0"/>
                      </a:rPr>
                      <m:t>+</m:t>
                    </m:r>
                    <m:sSub>
                      <m:sSubPr>
                        <m:ctrlPr>
                          <a:rPr lang="en-SG" sz="2400" b="0" i="1" smtClean="0">
                            <a:latin typeface="Cambria Math" panose="02040503050406030204" pitchFamily="18" charset="0"/>
                          </a:rPr>
                        </m:ctrlPr>
                      </m:sSubPr>
                      <m:e>
                        <m:r>
                          <m:rPr>
                            <m:sty m:val="p"/>
                          </m:rPr>
                          <a:rPr lang="en-SG" sz="2400" b="0" i="0" smtClean="0">
                            <a:latin typeface="Cambria Math" panose="02040503050406030204" pitchFamily="18" charset="0"/>
                          </a:rPr>
                          <m:t>w</m:t>
                        </m:r>
                      </m:e>
                      <m:sub>
                        <m:r>
                          <a:rPr lang="en-SG" sz="2400" b="0" i="0" smtClean="0">
                            <a:latin typeface="Cambria Math" panose="02040503050406030204" pitchFamily="18" charset="0"/>
                          </a:rPr>
                          <m:t>2</m:t>
                        </m:r>
                      </m:sub>
                    </m:sSub>
                    <m:sSub>
                      <m:sSubPr>
                        <m:ctrlPr>
                          <a:rPr lang="en-SG" sz="2400" b="0" i="1" smtClean="0">
                            <a:latin typeface="Cambria Math" panose="02040503050406030204" pitchFamily="18" charset="0"/>
                          </a:rPr>
                        </m:ctrlPr>
                      </m:sSubPr>
                      <m:e>
                        <m:r>
                          <m:rPr>
                            <m:sty m:val="p"/>
                          </m:rPr>
                          <a:rPr lang="en-SG" sz="2400" b="0" i="0" smtClean="0">
                            <a:latin typeface="Cambria Math" panose="02040503050406030204" pitchFamily="18" charset="0"/>
                          </a:rPr>
                          <m:t>Z</m:t>
                        </m:r>
                      </m:e>
                      <m:sub>
                        <m:r>
                          <m:rPr>
                            <m:sty m:val="p"/>
                          </m:rPr>
                          <a:rPr lang="en-SG" sz="2400" b="0" i="0" smtClean="0">
                            <a:latin typeface="Cambria Math" panose="02040503050406030204" pitchFamily="18" charset="0"/>
                          </a:rPr>
                          <m:t>d</m:t>
                        </m:r>
                        <m:r>
                          <a:rPr lang="en-SG" sz="2400" b="0" i="0" smtClean="0">
                            <a:latin typeface="Cambria Math" panose="02040503050406030204" pitchFamily="18" charset="0"/>
                          </a:rPr>
                          <m:t>−</m:t>
                        </m:r>
                        <m:r>
                          <m:rPr>
                            <m:sty m:val="p"/>
                          </m:rPr>
                          <a:rPr lang="en-SG" sz="2400" b="0" i="0" smtClean="0">
                            <a:latin typeface="Cambria Math" panose="02040503050406030204" pitchFamily="18" charset="0"/>
                          </a:rPr>
                          <m:t>scaled</m:t>
                        </m:r>
                      </m:sub>
                    </m:sSub>
                  </m:oMath>
                </a14:m>
                <a:r>
                  <a:rPr lang="en-SG" sz="2400" b="0" dirty="0"/>
                  <a:t> </a:t>
                </a:r>
              </a:p>
            </p:txBody>
          </p:sp>
        </mc:Choice>
        <mc:Fallback xmlns="">
          <p:sp>
            <p:nvSpPr>
              <p:cNvPr id="23" name="TextBox 22">
                <a:extLst>
                  <a:ext uri="{FF2B5EF4-FFF2-40B4-BE49-F238E27FC236}">
                    <a16:creationId xmlns:a16="http://schemas.microsoft.com/office/drawing/2014/main" id="{015B9883-688F-483E-85E7-8421CA03384C}"/>
                  </a:ext>
                </a:extLst>
              </p:cNvPr>
              <p:cNvSpPr txBox="1">
                <a:spLocks noRot="1" noChangeAspect="1" noMove="1" noResize="1" noEditPoints="1" noAdjustHandles="1" noChangeArrowheads="1" noChangeShapeType="1" noTextEdit="1"/>
              </p:cNvSpPr>
              <p:nvPr/>
            </p:nvSpPr>
            <p:spPr>
              <a:xfrm>
                <a:off x="3620664" y="4248835"/>
                <a:ext cx="4009496" cy="491288"/>
              </a:xfrm>
              <a:prstGeom prst="rect">
                <a:avLst/>
              </a:prstGeom>
              <a:blipFill>
                <a:blip r:embed="rId6"/>
                <a:stretch>
                  <a:fillRect l="-456" b="-11111"/>
                </a:stretch>
              </a:blipFill>
            </p:spPr>
            <p:txBody>
              <a:bodyPr/>
              <a:lstStyle/>
              <a:p>
                <a:r>
                  <a:rPr lang="en-SG">
                    <a:noFill/>
                  </a:rPr>
                  <a:t> </a:t>
                </a:r>
              </a:p>
            </p:txBody>
          </p:sp>
        </mc:Fallback>
      </mc:AlternateContent>
      <p:sp>
        <p:nvSpPr>
          <p:cNvPr id="24" name="TextBox 23">
            <a:extLst>
              <a:ext uri="{FF2B5EF4-FFF2-40B4-BE49-F238E27FC236}">
                <a16:creationId xmlns:a16="http://schemas.microsoft.com/office/drawing/2014/main" id="{5D7B0970-A243-47A8-9976-7CD873EB5F75}"/>
              </a:ext>
            </a:extLst>
          </p:cNvPr>
          <p:cNvSpPr txBox="1"/>
          <p:nvPr/>
        </p:nvSpPr>
        <p:spPr>
          <a:xfrm>
            <a:off x="4048126" y="5031418"/>
            <a:ext cx="4009496" cy="830997"/>
          </a:xfrm>
          <a:prstGeom prst="rect">
            <a:avLst/>
          </a:prstGeom>
          <a:noFill/>
        </p:spPr>
        <p:txBody>
          <a:bodyPr wrap="square" rtlCol="0">
            <a:spAutoFit/>
          </a:bodyPr>
          <a:lstStyle/>
          <a:p>
            <a:pPr marL="342900" indent="-342900">
              <a:buFont typeface="Arial" panose="020B0604020202020204" pitchFamily="34" charset="0"/>
              <a:buChar char="•"/>
            </a:pPr>
            <a:r>
              <a:rPr lang="en-SG" sz="2400" b="0" dirty="0"/>
              <a:t>Freeze model parameters</a:t>
            </a:r>
          </a:p>
          <a:p>
            <a:pPr marL="342900" indent="-342900">
              <a:buFont typeface="Arial" panose="020B0604020202020204" pitchFamily="34" charset="0"/>
              <a:buChar char="•"/>
            </a:pPr>
            <a:r>
              <a:rPr lang="en-SG" sz="2400" dirty="0"/>
              <a:t>10 epochs of finetuning</a:t>
            </a:r>
            <a:endParaRPr lang="en-SG" sz="2400" b="0" dirty="0"/>
          </a:p>
        </p:txBody>
      </p:sp>
      <p:sp>
        <p:nvSpPr>
          <p:cNvPr id="4" name="Slide Number Placeholder 3">
            <a:extLst>
              <a:ext uri="{FF2B5EF4-FFF2-40B4-BE49-F238E27FC236}">
                <a16:creationId xmlns:a16="http://schemas.microsoft.com/office/drawing/2014/main" id="{944791AE-FA65-4A14-B48A-B4FB9B20DE14}"/>
              </a:ext>
            </a:extLst>
          </p:cNvPr>
          <p:cNvSpPr>
            <a:spLocks noGrp="1"/>
          </p:cNvSpPr>
          <p:nvPr>
            <p:ph type="sldNum" sz="quarter" idx="12"/>
          </p:nvPr>
        </p:nvSpPr>
        <p:spPr/>
        <p:txBody>
          <a:bodyPr/>
          <a:lstStyle/>
          <a:p>
            <a:fld id="{8E6562B1-0B0F-0246-9532-09536BC2AE59}" type="slidenum">
              <a:rPr lang="en-US" smtClean="0"/>
              <a:t>15</a:t>
            </a:fld>
            <a:endParaRPr lang="en-US"/>
          </a:p>
        </p:txBody>
      </p:sp>
    </p:spTree>
    <p:extLst>
      <p:ext uri="{BB962C8B-B14F-4D97-AF65-F5344CB8AC3E}">
        <p14:creationId xmlns:p14="http://schemas.microsoft.com/office/powerpoint/2010/main" val="3019031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0D5F-42AD-496C-8E65-5EA6B01AA7A0}"/>
              </a:ext>
            </a:extLst>
          </p:cNvPr>
          <p:cNvSpPr>
            <a:spLocks noGrp="1"/>
          </p:cNvSpPr>
          <p:nvPr>
            <p:ph type="title"/>
          </p:nvPr>
        </p:nvSpPr>
        <p:spPr/>
        <p:txBody>
          <a:bodyPr/>
          <a:lstStyle/>
          <a:p>
            <a:r>
              <a:rPr lang="en-SG" dirty="0"/>
              <a:t>Post-hoc fusion</a:t>
            </a:r>
          </a:p>
        </p:txBody>
      </p:sp>
      <p:sp>
        <p:nvSpPr>
          <p:cNvPr id="3" name="Content Placeholder 2">
            <a:extLst>
              <a:ext uri="{FF2B5EF4-FFF2-40B4-BE49-F238E27FC236}">
                <a16:creationId xmlns:a16="http://schemas.microsoft.com/office/drawing/2014/main" id="{901DAA90-12CE-448E-B801-5DF3E719AEBE}"/>
              </a:ext>
            </a:extLst>
          </p:cNvPr>
          <p:cNvSpPr>
            <a:spLocks noGrp="1"/>
          </p:cNvSpPr>
          <p:nvPr>
            <p:ph idx="1"/>
          </p:nvPr>
        </p:nvSpPr>
        <p:spPr/>
        <p:txBody>
          <a:bodyPr/>
          <a:lstStyle/>
          <a:p>
            <a:r>
              <a:rPr lang="en-SG" dirty="0"/>
              <a:t>Fine-tuning</a:t>
            </a:r>
          </a:p>
          <a:p>
            <a:pPr lvl="1">
              <a:buFont typeface="Arial" panose="020B0604020202020204" pitchFamily="34" charset="0"/>
              <a:buChar char="•"/>
            </a:pPr>
            <a:r>
              <a:rPr lang="en-SG" dirty="0"/>
              <a:t>Assignment Module(ASM)</a:t>
            </a:r>
          </a:p>
          <a:p>
            <a:pPr lvl="1">
              <a:buFont typeface="Arial" panose="020B0604020202020204" pitchFamily="34" charset="0"/>
              <a:buChar char="•"/>
            </a:pPr>
            <a:endParaRPr lang="en-SG" dirty="0"/>
          </a:p>
        </p:txBody>
      </p:sp>
      <p:grpSp>
        <p:nvGrpSpPr>
          <p:cNvPr id="42" name="Group 41">
            <a:extLst>
              <a:ext uri="{FF2B5EF4-FFF2-40B4-BE49-F238E27FC236}">
                <a16:creationId xmlns:a16="http://schemas.microsoft.com/office/drawing/2014/main" id="{8F0B2AFD-C0CB-400A-9323-E1DF207003A2}"/>
              </a:ext>
            </a:extLst>
          </p:cNvPr>
          <p:cNvGrpSpPr/>
          <p:nvPr/>
        </p:nvGrpSpPr>
        <p:grpSpPr>
          <a:xfrm>
            <a:off x="840922" y="2996161"/>
            <a:ext cx="7462155" cy="2594128"/>
            <a:chOff x="840922" y="2996161"/>
            <a:chExt cx="7462155" cy="2594128"/>
          </a:xfrm>
        </p:grpSpPr>
        <p:sp>
          <p:nvSpPr>
            <p:cNvPr id="14" name="Rectangle 13">
              <a:extLst>
                <a:ext uri="{FF2B5EF4-FFF2-40B4-BE49-F238E27FC236}">
                  <a16:creationId xmlns:a16="http://schemas.microsoft.com/office/drawing/2014/main" id="{744232CF-3375-469F-B0DD-9097904536C3}"/>
                </a:ext>
              </a:extLst>
            </p:cNvPr>
            <p:cNvSpPr/>
            <p:nvPr/>
          </p:nvSpPr>
          <p:spPr>
            <a:xfrm>
              <a:off x="840922" y="3424162"/>
              <a:ext cx="7462155" cy="214206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0FBA3688-CA6D-47D3-8487-423B662E265D}"/>
                </a:ext>
              </a:extLst>
            </p:cNvPr>
            <p:cNvSpPr/>
            <p:nvPr/>
          </p:nvSpPr>
          <p:spPr>
            <a:xfrm>
              <a:off x="2994703" y="3966142"/>
              <a:ext cx="1048500" cy="1016538"/>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endParaRPr lang="en-SG" dirty="0">
                <a:solidFill>
                  <a:schemeClr val="tx1"/>
                </a:solidFill>
              </a:endParaRPr>
            </a:p>
          </p:txBody>
        </p:sp>
        <p:sp>
          <p:nvSpPr>
            <p:cNvPr id="16" name="Rectangle 15">
              <a:extLst>
                <a:ext uri="{FF2B5EF4-FFF2-40B4-BE49-F238E27FC236}">
                  <a16:creationId xmlns:a16="http://schemas.microsoft.com/office/drawing/2014/main" id="{736B2CFF-5BEB-4C01-80E6-1690C564C65A}"/>
                </a:ext>
              </a:extLst>
            </p:cNvPr>
            <p:cNvSpPr/>
            <p:nvPr/>
          </p:nvSpPr>
          <p:spPr>
            <a:xfrm rot="5400000">
              <a:off x="4951164" y="4386091"/>
              <a:ext cx="849972" cy="176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17" name="Rectangle 16">
              <a:extLst>
                <a:ext uri="{FF2B5EF4-FFF2-40B4-BE49-F238E27FC236}">
                  <a16:creationId xmlns:a16="http://schemas.microsoft.com/office/drawing/2014/main" id="{32B21776-DAA6-431D-A6A0-300E29ECDC36}"/>
                </a:ext>
              </a:extLst>
            </p:cNvPr>
            <p:cNvSpPr/>
            <p:nvPr/>
          </p:nvSpPr>
          <p:spPr>
            <a:xfrm>
              <a:off x="6121526" y="3601963"/>
              <a:ext cx="279861" cy="1752599"/>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FC</a:t>
              </a:r>
              <a:endParaRPr lang="en-SG" dirty="0">
                <a:solidFill>
                  <a:schemeClr val="tx1"/>
                </a:solidFill>
              </a:endParaRPr>
            </a:p>
          </p:txBody>
        </p:sp>
        <p:sp>
          <p:nvSpPr>
            <p:cNvPr id="18" name="TextBox 17">
              <a:extLst>
                <a:ext uri="{FF2B5EF4-FFF2-40B4-BE49-F238E27FC236}">
                  <a16:creationId xmlns:a16="http://schemas.microsoft.com/office/drawing/2014/main" id="{4E866317-A402-4ACB-BFB1-019E36BAAE50}"/>
                </a:ext>
              </a:extLst>
            </p:cNvPr>
            <p:cNvSpPr txBox="1"/>
            <p:nvPr/>
          </p:nvSpPr>
          <p:spPr>
            <a:xfrm>
              <a:off x="5251073" y="4278508"/>
              <a:ext cx="145473" cy="369332"/>
            </a:xfrm>
            <a:prstGeom prst="rect">
              <a:avLst/>
            </a:prstGeom>
            <a:noFill/>
          </p:spPr>
          <p:txBody>
            <a:bodyPr wrap="square" rtlCol="0">
              <a:spAutoFit/>
            </a:bodyPr>
            <a:lstStyle/>
            <a:p>
              <a:r>
                <a:rPr lang="en-US" dirty="0"/>
                <a:t>h</a:t>
              </a:r>
              <a:endParaRPr lang="en-SG" dirty="0"/>
            </a:p>
          </p:txBody>
        </p:sp>
        <p:sp>
          <p:nvSpPr>
            <p:cNvPr id="19" name="Rectangle 18">
              <a:extLst>
                <a:ext uri="{FF2B5EF4-FFF2-40B4-BE49-F238E27FC236}">
                  <a16:creationId xmlns:a16="http://schemas.microsoft.com/office/drawing/2014/main" id="{6CFB8597-3A72-4577-8854-4D39F4841A03}"/>
                </a:ext>
              </a:extLst>
            </p:cNvPr>
            <p:cNvSpPr/>
            <p:nvPr/>
          </p:nvSpPr>
          <p:spPr>
            <a:xfrm rot="5400000">
              <a:off x="6313333" y="4359479"/>
              <a:ext cx="1752600" cy="237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28427C-9739-4A97-943C-54AE0C2A3126}"/>
                    </a:ext>
                  </a:extLst>
                </p:cNvPr>
                <p:cNvSpPr txBox="1"/>
                <p:nvPr/>
              </p:nvSpPr>
              <p:spPr>
                <a:xfrm>
                  <a:off x="7029348" y="4310529"/>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𝑙</m:t>
                            </m:r>
                          </m:sub>
                        </m:sSub>
                      </m:oMath>
                    </m:oMathPara>
                  </a14:m>
                  <a:endParaRPr lang="en-US" b="0" dirty="0"/>
                </a:p>
              </p:txBody>
            </p:sp>
          </mc:Choice>
          <mc:Fallback xmlns="">
            <p:sp>
              <p:nvSpPr>
                <p:cNvPr id="20" name="TextBox 19">
                  <a:extLst>
                    <a:ext uri="{FF2B5EF4-FFF2-40B4-BE49-F238E27FC236}">
                      <a16:creationId xmlns:a16="http://schemas.microsoft.com/office/drawing/2014/main" id="{0028427C-9739-4A97-943C-54AE0C2A3126}"/>
                    </a:ext>
                  </a:extLst>
                </p:cNvPr>
                <p:cNvSpPr txBox="1">
                  <a:spLocks noRot="1" noChangeAspect="1" noMove="1" noResize="1" noEditPoints="1" noAdjustHandles="1" noChangeArrowheads="1" noChangeShapeType="1" noTextEdit="1"/>
                </p:cNvSpPr>
                <p:nvPr/>
              </p:nvSpPr>
              <p:spPr>
                <a:xfrm>
                  <a:off x="7029348" y="4310529"/>
                  <a:ext cx="323313" cy="369332"/>
                </a:xfrm>
                <a:prstGeom prst="rect">
                  <a:avLst/>
                </a:prstGeom>
                <a:blipFill>
                  <a:blip r:embed="rId3"/>
                  <a:stretch>
                    <a:fillRect/>
                  </a:stretch>
                </a:blipFill>
              </p:spPr>
              <p:txBody>
                <a:bodyPr/>
                <a:lstStyle/>
                <a:p>
                  <a:r>
                    <a:rPr lang="en-SG">
                      <a:noFill/>
                    </a:rPr>
                    <a:t> </a:t>
                  </a:r>
                </a:p>
              </p:txBody>
            </p:sp>
          </mc:Fallback>
        </mc:AlternateContent>
        <p:pic>
          <p:nvPicPr>
            <p:cNvPr id="21" name="Picture 20">
              <a:extLst>
                <a:ext uri="{FF2B5EF4-FFF2-40B4-BE49-F238E27FC236}">
                  <a16:creationId xmlns:a16="http://schemas.microsoft.com/office/drawing/2014/main" id="{7FDA37E7-2BE6-414E-AF35-14A33FCE62D6}"/>
                </a:ext>
              </a:extLst>
            </p:cNvPr>
            <p:cNvPicPr>
              <a:picLocks noChangeAspect="1"/>
            </p:cNvPicPr>
            <p:nvPr/>
          </p:nvPicPr>
          <p:blipFill>
            <a:blip r:embed="rId4"/>
            <a:stretch>
              <a:fillRect/>
            </a:stretch>
          </p:blipFill>
          <p:spPr>
            <a:xfrm>
              <a:off x="1395326" y="3771077"/>
              <a:ext cx="1140295" cy="1406668"/>
            </a:xfrm>
            <a:prstGeom prst="rect">
              <a:avLst/>
            </a:prstGeom>
          </p:spPr>
        </p:pic>
        <p:cxnSp>
          <p:nvCxnSpPr>
            <p:cNvPr id="22" name="Straight Arrow Connector 21">
              <a:extLst>
                <a:ext uri="{FF2B5EF4-FFF2-40B4-BE49-F238E27FC236}">
                  <a16:creationId xmlns:a16="http://schemas.microsoft.com/office/drawing/2014/main" id="{1EAC17D1-1F81-4B23-8720-6974B50A3175}"/>
                </a:ext>
              </a:extLst>
            </p:cNvPr>
            <p:cNvCxnSpPr>
              <a:cxnSpLocks/>
              <a:stCxn id="21" idx="3"/>
              <a:endCxn id="15" idx="1"/>
            </p:cNvCxnSpPr>
            <p:nvPr/>
          </p:nvCxnSpPr>
          <p:spPr>
            <a:xfrm>
              <a:off x="2535621" y="4474411"/>
              <a:ext cx="459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14893D-BEA6-4FEF-B91F-CF01D0BBD117}"/>
                </a:ext>
              </a:extLst>
            </p:cNvPr>
            <p:cNvCxnSpPr>
              <a:cxnSpLocks/>
              <a:stCxn id="15" idx="3"/>
              <a:endCxn id="27" idx="1"/>
            </p:cNvCxnSpPr>
            <p:nvPr/>
          </p:nvCxnSpPr>
          <p:spPr>
            <a:xfrm>
              <a:off x="4043203" y="4474411"/>
              <a:ext cx="510973" cy="3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269DF0-2A22-4A73-A907-5F8F0D19393D}"/>
                </a:ext>
              </a:extLst>
            </p:cNvPr>
            <p:cNvCxnSpPr>
              <a:stCxn id="16" idx="0"/>
              <a:endCxn id="17" idx="1"/>
            </p:cNvCxnSpPr>
            <p:nvPr/>
          </p:nvCxnSpPr>
          <p:spPr>
            <a:xfrm>
              <a:off x="5464472" y="4474413"/>
              <a:ext cx="657054" cy="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E49F8BC-14D5-43DA-9D88-79AB4A89FC14}"/>
                </a:ext>
              </a:extLst>
            </p:cNvPr>
            <p:cNvCxnSpPr>
              <a:stCxn id="17" idx="3"/>
              <a:endCxn id="19" idx="2"/>
            </p:cNvCxnSpPr>
            <p:nvPr/>
          </p:nvCxnSpPr>
          <p:spPr>
            <a:xfrm>
              <a:off x="6401387" y="4478263"/>
              <a:ext cx="66946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F52A54-F280-410E-BAE2-A27B15547A7A}"/>
                </a:ext>
              </a:extLst>
            </p:cNvPr>
            <p:cNvSpPr txBox="1"/>
            <p:nvPr/>
          </p:nvSpPr>
          <p:spPr>
            <a:xfrm>
              <a:off x="2221548" y="2996161"/>
              <a:ext cx="4281689" cy="369332"/>
            </a:xfrm>
            <a:prstGeom prst="rect">
              <a:avLst/>
            </a:prstGeom>
            <a:noFill/>
          </p:spPr>
          <p:txBody>
            <a:bodyPr wrap="square" rtlCol="0">
              <a:spAutoFit/>
            </a:bodyPr>
            <a:lstStyle/>
            <a:p>
              <a:r>
                <a:rPr lang="en-US" i="1" dirty="0">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Standard Training Architecture</a:t>
              </a:r>
              <a:endParaRPr lang="en-SG" i="1" dirty="0">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p:txBody>
        </p:sp>
        <p:sp>
          <p:nvSpPr>
            <p:cNvPr id="27" name="Rectangle 26">
              <a:extLst>
                <a:ext uri="{FF2B5EF4-FFF2-40B4-BE49-F238E27FC236}">
                  <a16:creationId xmlns:a16="http://schemas.microsoft.com/office/drawing/2014/main" id="{6C3759F5-3E5D-440C-BA62-9863BE910BAE}"/>
                </a:ext>
              </a:extLst>
            </p:cNvPr>
            <p:cNvSpPr/>
            <p:nvPr/>
          </p:nvSpPr>
          <p:spPr>
            <a:xfrm>
              <a:off x="4554176" y="3601963"/>
              <a:ext cx="279861" cy="1752599"/>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GAP</a:t>
              </a:r>
              <a:endParaRPr lang="en-SG" dirty="0">
                <a:solidFill>
                  <a:schemeClr val="tx1"/>
                </a:solidFill>
              </a:endParaRPr>
            </a:p>
          </p:txBody>
        </p:sp>
        <p:cxnSp>
          <p:nvCxnSpPr>
            <p:cNvPr id="28" name="Straight Arrow Connector 27">
              <a:extLst>
                <a:ext uri="{FF2B5EF4-FFF2-40B4-BE49-F238E27FC236}">
                  <a16:creationId xmlns:a16="http://schemas.microsoft.com/office/drawing/2014/main" id="{37900EDE-3407-4291-ABAA-471088936285}"/>
                </a:ext>
              </a:extLst>
            </p:cNvPr>
            <p:cNvCxnSpPr>
              <a:cxnSpLocks/>
              <a:stCxn id="27" idx="3"/>
              <a:endCxn id="16" idx="2"/>
            </p:cNvCxnSpPr>
            <p:nvPr/>
          </p:nvCxnSpPr>
          <p:spPr>
            <a:xfrm flipV="1">
              <a:off x="4834037" y="4474413"/>
              <a:ext cx="453792" cy="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8E7815D-59E7-4E06-8BC0-E05D325A768C}"/>
                    </a:ext>
                  </a:extLst>
                </p:cNvPr>
                <p:cNvSpPr txBox="1"/>
                <p:nvPr/>
              </p:nvSpPr>
              <p:spPr>
                <a:xfrm>
                  <a:off x="2630125" y="4566622"/>
                  <a:ext cx="1829546" cy="671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l-GR" b="0" i="1" smtClean="0">
                                <a:latin typeface="Cambria Math" panose="02040503050406030204" pitchFamily="18" charset="0"/>
                              </a:rPr>
                              <m:t>Θ</m:t>
                            </m:r>
                          </m:e>
                          <m:sub>
                            <m:r>
                              <m:rPr>
                                <m:sty m:val="p"/>
                              </m:rPr>
                              <a:rPr lang="en-SG" b="0" i="0" smtClean="0">
                                <a:latin typeface="Cambria Math" panose="02040503050406030204" pitchFamily="18" charset="0"/>
                              </a:rPr>
                              <m:t>rep</m:t>
                            </m:r>
                          </m:sub>
                        </m:sSub>
                      </m:oMath>
                    </m:oMathPara>
                  </a14:m>
                  <a:endParaRPr lang="en-SG" b="0" dirty="0"/>
                </a:p>
                <a:p>
                  <a:endParaRPr lang="en-US" dirty="0"/>
                </a:p>
              </p:txBody>
            </p:sp>
          </mc:Choice>
          <mc:Fallback xmlns="">
            <p:sp>
              <p:nvSpPr>
                <p:cNvPr id="29" name="TextBox 28">
                  <a:extLst>
                    <a:ext uri="{FF2B5EF4-FFF2-40B4-BE49-F238E27FC236}">
                      <a16:creationId xmlns:a16="http://schemas.microsoft.com/office/drawing/2014/main" id="{D8E7815D-59E7-4E06-8BC0-E05D325A768C}"/>
                    </a:ext>
                  </a:extLst>
                </p:cNvPr>
                <p:cNvSpPr txBox="1">
                  <a:spLocks noRot="1" noChangeAspect="1" noMove="1" noResize="1" noEditPoints="1" noAdjustHandles="1" noChangeArrowheads="1" noChangeShapeType="1" noTextEdit="1"/>
                </p:cNvSpPr>
                <p:nvPr/>
              </p:nvSpPr>
              <p:spPr>
                <a:xfrm>
                  <a:off x="2630125" y="4566622"/>
                  <a:ext cx="1829546" cy="671018"/>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437D53-0C31-47EF-9E65-9250E32F6119}"/>
                    </a:ext>
                  </a:extLst>
                </p:cNvPr>
                <p:cNvSpPr txBox="1"/>
                <p:nvPr/>
              </p:nvSpPr>
              <p:spPr>
                <a:xfrm>
                  <a:off x="5360087" y="4729822"/>
                  <a:ext cx="1829546" cy="671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l-GR" b="0" i="1" smtClean="0">
                                <a:latin typeface="Cambria Math" panose="02040503050406030204" pitchFamily="18" charset="0"/>
                              </a:rPr>
                              <m:t>Θ</m:t>
                            </m:r>
                          </m:e>
                          <m:sub>
                            <m:r>
                              <m:rPr>
                                <m:sty m:val="p"/>
                              </m:rPr>
                              <a:rPr lang="en-SG" b="0" i="0" smtClean="0">
                                <a:latin typeface="Cambria Math" panose="02040503050406030204" pitchFamily="18" charset="0"/>
                              </a:rPr>
                              <m:t>cls</m:t>
                            </m:r>
                          </m:sub>
                        </m:sSub>
                      </m:oMath>
                    </m:oMathPara>
                  </a14:m>
                  <a:endParaRPr lang="en-SG" b="0" dirty="0"/>
                </a:p>
                <a:p>
                  <a:endParaRPr lang="en-US" dirty="0"/>
                </a:p>
              </p:txBody>
            </p:sp>
          </mc:Choice>
          <mc:Fallback xmlns="">
            <p:sp>
              <p:nvSpPr>
                <p:cNvPr id="30" name="TextBox 29">
                  <a:extLst>
                    <a:ext uri="{FF2B5EF4-FFF2-40B4-BE49-F238E27FC236}">
                      <a16:creationId xmlns:a16="http://schemas.microsoft.com/office/drawing/2014/main" id="{A0437D53-0C31-47EF-9E65-9250E32F6119}"/>
                    </a:ext>
                  </a:extLst>
                </p:cNvPr>
                <p:cNvSpPr txBox="1">
                  <a:spLocks noRot="1" noChangeAspect="1" noMove="1" noResize="1" noEditPoints="1" noAdjustHandles="1" noChangeArrowheads="1" noChangeShapeType="1" noTextEdit="1"/>
                </p:cNvSpPr>
                <p:nvPr/>
              </p:nvSpPr>
              <p:spPr>
                <a:xfrm>
                  <a:off x="5360087" y="4729822"/>
                  <a:ext cx="1829546" cy="671018"/>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A85DDD0-5494-4B33-A7A2-9E9EF9DD517D}"/>
                    </a:ext>
                  </a:extLst>
                </p:cNvPr>
                <p:cNvSpPr txBox="1"/>
                <p:nvPr/>
              </p:nvSpPr>
              <p:spPr>
                <a:xfrm>
                  <a:off x="1045891" y="5220957"/>
                  <a:ext cx="18295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𝑥</m:t>
                        </m:r>
                      </m:oMath>
                    </m:oMathPara>
                  </a14:m>
                  <a:endParaRPr lang="en-SG" b="0" dirty="0"/>
                </a:p>
              </p:txBody>
            </p:sp>
          </mc:Choice>
          <mc:Fallback xmlns="">
            <p:sp>
              <p:nvSpPr>
                <p:cNvPr id="31" name="TextBox 30">
                  <a:extLst>
                    <a:ext uri="{FF2B5EF4-FFF2-40B4-BE49-F238E27FC236}">
                      <a16:creationId xmlns:a16="http://schemas.microsoft.com/office/drawing/2014/main" id="{4A85DDD0-5494-4B33-A7A2-9E9EF9DD517D}"/>
                    </a:ext>
                  </a:extLst>
                </p:cNvPr>
                <p:cNvSpPr txBox="1">
                  <a:spLocks noRot="1" noChangeAspect="1" noMove="1" noResize="1" noEditPoints="1" noAdjustHandles="1" noChangeArrowheads="1" noChangeShapeType="1" noTextEdit="1"/>
                </p:cNvSpPr>
                <p:nvPr/>
              </p:nvSpPr>
              <p:spPr>
                <a:xfrm>
                  <a:off x="1045891" y="5220957"/>
                  <a:ext cx="1829546" cy="369332"/>
                </a:xfrm>
                <a:prstGeom prst="rect">
                  <a:avLst/>
                </a:prstGeom>
                <a:blipFill>
                  <a:blip r:embed="rId7"/>
                  <a:stretch>
                    <a:fillRect/>
                  </a:stretch>
                </a:blipFill>
              </p:spPr>
              <p:txBody>
                <a:bodyPr/>
                <a:lstStyle/>
                <a:p>
                  <a:r>
                    <a:rPr lang="en-SG">
                      <a:noFill/>
                    </a:rPr>
                    <a:t> </a:t>
                  </a:r>
                </a:p>
              </p:txBody>
            </p:sp>
          </mc:Fallback>
        </mc:AlternateContent>
        <p:cxnSp>
          <p:nvCxnSpPr>
            <p:cNvPr id="12" name="Straight Arrow Connector 11">
              <a:extLst>
                <a:ext uri="{FF2B5EF4-FFF2-40B4-BE49-F238E27FC236}">
                  <a16:creationId xmlns:a16="http://schemas.microsoft.com/office/drawing/2014/main" id="{7B752BA0-9728-479D-A256-060E9614A0D5}"/>
                </a:ext>
              </a:extLst>
            </p:cNvPr>
            <p:cNvCxnSpPr>
              <a:cxnSpLocks/>
              <a:stCxn id="19" idx="0"/>
              <a:endCxn id="13" idx="1"/>
            </p:cNvCxnSpPr>
            <p:nvPr/>
          </p:nvCxnSpPr>
          <p:spPr>
            <a:xfrm>
              <a:off x="7308418" y="4478264"/>
              <a:ext cx="508955" cy="42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C453B9-2506-4EB4-A697-59331D2DD85B}"/>
                    </a:ext>
                  </a:extLst>
                </p:cNvPr>
                <p:cNvSpPr txBox="1"/>
                <p:nvPr/>
              </p:nvSpPr>
              <p:spPr>
                <a:xfrm>
                  <a:off x="7817373" y="4297851"/>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𝐿</m:t>
                            </m:r>
                          </m:e>
                          <m:sub>
                            <m:r>
                              <m:rPr>
                                <m:sty m:val="p"/>
                              </m:rPr>
                              <a:rPr lang="en-SG" b="0" i="0" smtClean="0">
                                <a:latin typeface="Cambria Math" panose="02040503050406030204" pitchFamily="18" charset="0"/>
                              </a:rPr>
                              <m:t>CE</m:t>
                            </m:r>
                          </m:sub>
                        </m:sSub>
                      </m:oMath>
                    </m:oMathPara>
                  </a14:m>
                  <a:endParaRPr lang="en-SG" b="0" dirty="0"/>
                </a:p>
              </p:txBody>
            </p:sp>
          </mc:Choice>
          <mc:Fallback xmlns="">
            <p:sp>
              <p:nvSpPr>
                <p:cNvPr id="13" name="TextBox 12">
                  <a:extLst>
                    <a:ext uri="{FF2B5EF4-FFF2-40B4-BE49-F238E27FC236}">
                      <a16:creationId xmlns:a16="http://schemas.microsoft.com/office/drawing/2014/main" id="{9BC453B9-2506-4EB4-A697-59331D2DD85B}"/>
                    </a:ext>
                  </a:extLst>
                </p:cNvPr>
                <p:cNvSpPr txBox="1">
                  <a:spLocks noRot="1" noChangeAspect="1" noMove="1" noResize="1" noEditPoints="1" noAdjustHandles="1" noChangeArrowheads="1" noChangeShapeType="1" noTextEdit="1"/>
                </p:cNvSpPr>
                <p:nvPr/>
              </p:nvSpPr>
              <p:spPr>
                <a:xfrm>
                  <a:off x="7817373" y="4297851"/>
                  <a:ext cx="323313" cy="369332"/>
                </a:xfrm>
                <a:prstGeom prst="rect">
                  <a:avLst/>
                </a:prstGeom>
                <a:blipFill>
                  <a:blip r:embed="rId8"/>
                  <a:stretch>
                    <a:fillRect r="-52830"/>
                  </a:stretch>
                </a:blipFill>
              </p:spPr>
              <p:txBody>
                <a:bodyPr/>
                <a:lstStyle/>
                <a:p>
                  <a:r>
                    <a:rPr lang="en-SG">
                      <a:noFill/>
                    </a:rPr>
                    <a:t> </a:t>
                  </a:r>
                </a:p>
              </p:txBody>
            </p:sp>
          </mc:Fallback>
        </mc:AlternateContent>
      </p:grpSp>
      <p:grpSp>
        <p:nvGrpSpPr>
          <p:cNvPr id="45" name="Group 44">
            <a:extLst>
              <a:ext uri="{FF2B5EF4-FFF2-40B4-BE49-F238E27FC236}">
                <a16:creationId xmlns:a16="http://schemas.microsoft.com/office/drawing/2014/main" id="{3A15FBB6-A04E-4EC4-94C0-BFEDBAE279EE}"/>
              </a:ext>
            </a:extLst>
          </p:cNvPr>
          <p:cNvGrpSpPr/>
          <p:nvPr/>
        </p:nvGrpSpPr>
        <p:grpSpPr>
          <a:xfrm>
            <a:off x="5130800" y="3457874"/>
            <a:ext cx="2277178" cy="2095593"/>
            <a:chOff x="5130800" y="3457874"/>
            <a:chExt cx="2277178" cy="2095593"/>
          </a:xfrm>
        </p:grpSpPr>
        <p:sp>
          <p:nvSpPr>
            <p:cNvPr id="43" name="Rectangle: Rounded Corners 42">
              <a:extLst>
                <a:ext uri="{FF2B5EF4-FFF2-40B4-BE49-F238E27FC236}">
                  <a16:creationId xmlns:a16="http://schemas.microsoft.com/office/drawing/2014/main" id="{29F779DE-489E-4F2F-BAC8-72C280587470}"/>
                </a:ext>
              </a:extLst>
            </p:cNvPr>
            <p:cNvSpPr/>
            <p:nvPr/>
          </p:nvSpPr>
          <p:spPr>
            <a:xfrm>
              <a:off x="5130800" y="3966142"/>
              <a:ext cx="464676" cy="1016538"/>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44" name="Rectangle: Rounded Corners 43">
              <a:extLst>
                <a:ext uri="{FF2B5EF4-FFF2-40B4-BE49-F238E27FC236}">
                  <a16:creationId xmlns:a16="http://schemas.microsoft.com/office/drawing/2014/main" id="{B3469AA2-585D-4820-A244-6071C60D2772}"/>
                </a:ext>
              </a:extLst>
            </p:cNvPr>
            <p:cNvSpPr/>
            <p:nvPr/>
          </p:nvSpPr>
          <p:spPr>
            <a:xfrm>
              <a:off x="6943302" y="3457874"/>
              <a:ext cx="464676" cy="2095593"/>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grpSp>
        <p:nvGrpSpPr>
          <p:cNvPr id="55" name="Group 54">
            <a:extLst>
              <a:ext uri="{FF2B5EF4-FFF2-40B4-BE49-F238E27FC236}">
                <a16:creationId xmlns:a16="http://schemas.microsoft.com/office/drawing/2014/main" id="{9ABE2E09-5FC2-4380-8C75-9FD17B2BC689}"/>
              </a:ext>
            </a:extLst>
          </p:cNvPr>
          <p:cNvGrpSpPr/>
          <p:nvPr/>
        </p:nvGrpSpPr>
        <p:grpSpPr>
          <a:xfrm>
            <a:off x="577828" y="2999585"/>
            <a:ext cx="8033953" cy="2948294"/>
            <a:chOff x="577828" y="2836510"/>
            <a:chExt cx="8033953" cy="2948294"/>
          </a:xfrm>
        </p:grpSpPr>
        <p:grpSp>
          <p:nvGrpSpPr>
            <p:cNvPr id="56" name="Group 55">
              <a:extLst>
                <a:ext uri="{FF2B5EF4-FFF2-40B4-BE49-F238E27FC236}">
                  <a16:creationId xmlns:a16="http://schemas.microsoft.com/office/drawing/2014/main" id="{540AAA02-FC4C-4610-A167-DB4CE70075C5}"/>
                </a:ext>
              </a:extLst>
            </p:cNvPr>
            <p:cNvGrpSpPr/>
            <p:nvPr/>
          </p:nvGrpSpPr>
          <p:grpSpPr>
            <a:xfrm>
              <a:off x="617928" y="2836510"/>
              <a:ext cx="213398" cy="849972"/>
              <a:chOff x="5908127" y="1304512"/>
              <a:chExt cx="213398" cy="849972"/>
            </a:xfrm>
          </p:grpSpPr>
          <p:sp>
            <p:nvSpPr>
              <p:cNvPr id="75" name="Rectangle 74">
                <a:extLst>
                  <a:ext uri="{FF2B5EF4-FFF2-40B4-BE49-F238E27FC236}">
                    <a16:creationId xmlns:a16="http://schemas.microsoft.com/office/drawing/2014/main" id="{0EB33CF7-8977-46BC-A24C-8A3BB5C5EB19}"/>
                  </a:ext>
                </a:extLst>
              </p:cNvPr>
              <p:cNvSpPr/>
              <p:nvPr/>
            </p:nvSpPr>
            <p:spPr>
              <a:xfrm rot="5400000">
                <a:off x="5608218" y="1641176"/>
                <a:ext cx="849972" cy="176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76" name="TextBox 75">
                <a:extLst>
                  <a:ext uri="{FF2B5EF4-FFF2-40B4-BE49-F238E27FC236}">
                    <a16:creationId xmlns:a16="http://schemas.microsoft.com/office/drawing/2014/main" id="{95F3DE34-BC4E-470C-B71D-510DAB3E482B}"/>
                  </a:ext>
                </a:extLst>
              </p:cNvPr>
              <p:cNvSpPr txBox="1"/>
              <p:nvPr/>
            </p:nvSpPr>
            <p:spPr>
              <a:xfrm>
                <a:off x="5908127" y="1533593"/>
                <a:ext cx="145473" cy="369332"/>
              </a:xfrm>
              <a:prstGeom prst="rect">
                <a:avLst/>
              </a:prstGeom>
              <a:noFill/>
            </p:spPr>
            <p:txBody>
              <a:bodyPr wrap="square" rtlCol="0">
                <a:spAutoFit/>
              </a:bodyPr>
              <a:lstStyle/>
              <a:p>
                <a:r>
                  <a:rPr lang="en-US" dirty="0"/>
                  <a:t>h</a:t>
                </a:r>
                <a:endParaRPr lang="en-SG" dirty="0"/>
              </a:p>
            </p:txBody>
          </p:sp>
        </p:grpSp>
        <p:grpSp>
          <p:nvGrpSpPr>
            <p:cNvPr id="57" name="Group 56">
              <a:extLst>
                <a:ext uri="{FF2B5EF4-FFF2-40B4-BE49-F238E27FC236}">
                  <a16:creationId xmlns:a16="http://schemas.microsoft.com/office/drawing/2014/main" id="{8BC80296-A19D-44A8-B34E-EE929D803892}"/>
                </a:ext>
              </a:extLst>
            </p:cNvPr>
            <p:cNvGrpSpPr/>
            <p:nvPr/>
          </p:nvGrpSpPr>
          <p:grpSpPr>
            <a:xfrm>
              <a:off x="577828" y="4032204"/>
              <a:ext cx="323313" cy="1752600"/>
              <a:chOff x="7686402" y="857049"/>
              <a:chExt cx="323313" cy="1752600"/>
            </a:xfrm>
          </p:grpSpPr>
          <p:sp>
            <p:nvSpPr>
              <p:cNvPr id="73" name="Rectangle 72">
                <a:extLst>
                  <a:ext uri="{FF2B5EF4-FFF2-40B4-BE49-F238E27FC236}">
                    <a16:creationId xmlns:a16="http://schemas.microsoft.com/office/drawing/2014/main" id="{D53D5084-7048-4606-B1F9-366D215F6BCC}"/>
                  </a:ext>
                </a:extLst>
              </p:cNvPr>
              <p:cNvSpPr/>
              <p:nvPr/>
            </p:nvSpPr>
            <p:spPr>
              <a:xfrm rot="5400000">
                <a:off x="6970387" y="1614564"/>
                <a:ext cx="1752600" cy="237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DF7BF84C-D69A-4D09-9B11-895AAC540711}"/>
                      </a:ext>
                    </a:extLst>
                  </p:cNvPr>
                  <p:cNvSpPr txBox="1"/>
                  <p:nvPr/>
                </p:nvSpPr>
                <p:spPr>
                  <a:xfrm>
                    <a:off x="7686402" y="1565614"/>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𝑙</m:t>
                              </m:r>
                            </m:sub>
                          </m:sSub>
                        </m:oMath>
                      </m:oMathPara>
                    </a14:m>
                    <a:endParaRPr lang="en-US" b="0" dirty="0"/>
                  </a:p>
                </p:txBody>
              </p:sp>
            </mc:Choice>
            <mc:Fallback xmlns="">
              <p:sp>
                <p:nvSpPr>
                  <p:cNvPr id="74" name="TextBox 73">
                    <a:extLst>
                      <a:ext uri="{FF2B5EF4-FFF2-40B4-BE49-F238E27FC236}">
                        <a16:creationId xmlns:a16="http://schemas.microsoft.com/office/drawing/2014/main" id="{DF7BF84C-D69A-4D09-9B11-895AAC540711}"/>
                      </a:ext>
                    </a:extLst>
                  </p:cNvPr>
                  <p:cNvSpPr txBox="1">
                    <a:spLocks noRot="1" noChangeAspect="1" noMove="1" noResize="1" noEditPoints="1" noAdjustHandles="1" noChangeArrowheads="1" noChangeShapeType="1" noTextEdit="1"/>
                  </p:cNvSpPr>
                  <p:nvPr/>
                </p:nvSpPr>
                <p:spPr>
                  <a:xfrm>
                    <a:off x="7686402" y="1565614"/>
                    <a:ext cx="323313" cy="369332"/>
                  </a:xfrm>
                  <a:prstGeom prst="rect">
                    <a:avLst/>
                  </a:prstGeom>
                  <a:blipFill>
                    <a:blip r:embed="rId9"/>
                    <a:stretch>
                      <a:fillRect/>
                    </a:stretch>
                  </a:blipFill>
                </p:spPr>
                <p:txBody>
                  <a:bodyPr/>
                  <a:lstStyle/>
                  <a:p>
                    <a:r>
                      <a:rPr lang="en-SG">
                        <a:noFill/>
                      </a:rPr>
                      <a:t> </a:t>
                    </a:r>
                  </a:p>
                </p:txBody>
              </p:sp>
            </mc:Fallback>
          </mc:AlternateContent>
        </p:grpSp>
        <p:cxnSp>
          <p:nvCxnSpPr>
            <p:cNvPr id="58" name="Straight Arrow Connector 57">
              <a:extLst>
                <a:ext uri="{FF2B5EF4-FFF2-40B4-BE49-F238E27FC236}">
                  <a16:creationId xmlns:a16="http://schemas.microsoft.com/office/drawing/2014/main" id="{EA502E13-14BE-45E6-A569-31962E3184F1}"/>
                </a:ext>
              </a:extLst>
            </p:cNvPr>
            <p:cNvCxnSpPr>
              <a:cxnSpLocks/>
            </p:cNvCxnSpPr>
            <p:nvPr/>
          </p:nvCxnSpPr>
          <p:spPr>
            <a:xfrm>
              <a:off x="901141" y="3293749"/>
              <a:ext cx="123754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80920C2E-49BF-41C1-92B9-6D61CD50F16B}"/>
                </a:ext>
              </a:extLst>
            </p:cNvPr>
            <p:cNvSpPr txBox="1"/>
            <p:nvPr/>
          </p:nvSpPr>
          <p:spPr>
            <a:xfrm>
              <a:off x="949967" y="2924417"/>
              <a:ext cx="1188720" cy="369332"/>
            </a:xfrm>
            <a:prstGeom prst="rect">
              <a:avLst/>
            </a:prstGeom>
            <a:noFill/>
          </p:spPr>
          <p:txBody>
            <a:bodyPr wrap="square" rtlCol="0">
              <a:spAutoFit/>
            </a:bodyPr>
            <a:lstStyle/>
            <a:p>
              <a:r>
                <a:rPr lang="en-US" dirty="0"/>
                <a:t>normalize</a:t>
              </a:r>
              <a:endParaRPr lang="en-SG" dirty="0"/>
            </a:p>
          </p:txBody>
        </p:sp>
        <p:sp>
          <p:nvSpPr>
            <p:cNvPr id="60" name="Rectangle 59">
              <a:extLst>
                <a:ext uri="{FF2B5EF4-FFF2-40B4-BE49-F238E27FC236}">
                  <a16:creationId xmlns:a16="http://schemas.microsoft.com/office/drawing/2014/main" id="{ABD5CFB3-1EFF-4F8E-8F2F-47710E2ED180}"/>
                </a:ext>
              </a:extLst>
            </p:cNvPr>
            <p:cNvSpPr/>
            <p:nvPr/>
          </p:nvSpPr>
          <p:spPr>
            <a:xfrm rot="5400000">
              <a:off x="1850719" y="3205427"/>
              <a:ext cx="849972" cy="176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cxnSp>
          <p:nvCxnSpPr>
            <p:cNvPr id="61" name="Straight Arrow Connector 60">
              <a:extLst>
                <a:ext uri="{FF2B5EF4-FFF2-40B4-BE49-F238E27FC236}">
                  <a16:creationId xmlns:a16="http://schemas.microsoft.com/office/drawing/2014/main" id="{E68920E8-72A0-4481-A54A-5139FD58FD27}"/>
                </a:ext>
              </a:extLst>
            </p:cNvPr>
            <p:cNvCxnSpPr>
              <a:cxnSpLocks/>
            </p:cNvCxnSpPr>
            <p:nvPr/>
          </p:nvCxnSpPr>
          <p:spPr>
            <a:xfrm>
              <a:off x="2482537" y="3293749"/>
              <a:ext cx="219710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AED4F8CC-3F55-4401-B079-B2AFD4B5F389}"/>
                </a:ext>
              </a:extLst>
            </p:cNvPr>
            <p:cNvSpPr txBox="1"/>
            <p:nvPr/>
          </p:nvSpPr>
          <p:spPr>
            <a:xfrm>
              <a:off x="2649873" y="2924417"/>
              <a:ext cx="2029768" cy="369332"/>
            </a:xfrm>
            <a:prstGeom prst="rect">
              <a:avLst/>
            </a:prstGeom>
            <a:noFill/>
          </p:spPr>
          <p:txBody>
            <a:bodyPr wrap="square" rtlCol="0">
              <a:spAutoFit/>
            </a:bodyPr>
            <a:lstStyle/>
            <a:p>
              <a:r>
                <a:rPr lang="en-SG" dirty="0" err="1"/>
                <a:t>nn.linear</a:t>
              </a:r>
              <a:r>
                <a:rPr lang="en-SG" dirty="0"/>
                <a:t>, </a:t>
              </a:r>
              <a:r>
                <a:rPr lang="en-SG" dirty="0" err="1"/>
                <a:t>nn.ReLU</a:t>
              </a:r>
              <a:endParaRPr lang="en-SG" dirty="0"/>
            </a:p>
          </p:txBody>
        </p:sp>
        <p:sp>
          <p:nvSpPr>
            <p:cNvPr id="63" name="Rectangle 62">
              <a:extLst>
                <a:ext uri="{FF2B5EF4-FFF2-40B4-BE49-F238E27FC236}">
                  <a16:creationId xmlns:a16="http://schemas.microsoft.com/office/drawing/2014/main" id="{6F289BE5-E572-43AA-8E71-FDF81CEFDDDD}"/>
                </a:ext>
              </a:extLst>
            </p:cNvPr>
            <p:cNvSpPr/>
            <p:nvPr/>
          </p:nvSpPr>
          <p:spPr>
            <a:xfrm rot="5400000">
              <a:off x="4612799" y="3205426"/>
              <a:ext cx="547347" cy="1766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cxnSp>
          <p:nvCxnSpPr>
            <p:cNvPr id="64" name="Straight Arrow Connector 63">
              <a:extLst>
                <a:ext uri="{FF2B5EF4-FFF2-40B4-BE49-F238E27FC236}">
                  <a16:creationId xmlns:a16="http://schemas.microsoft.com/office/drawing/2014/main" id="{243A8799-66CB-4AA1-9381-1E0E5C28567D}"/>
                </a:ext>
              </a:extLst>
            </p:cNvPr>
            <p:cNvCxnSpPr>
              <a:cxnSpLocks/>
            </p:cNvCxnSpPr>
            <p:nvPr/>
          </p:nvCxnSpPr>
          <p:spPr>
            <a:xfrm>
              <a:off x="1001739" y="4938131"/>
              <a:ext cx="367790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48206A6-B47D-476C-8CBA-ED2234D2F27F}"/>
                </a:ext>
              </a:extLst>
            </p:cNvPr>
            <p:cNvSpPr txBox="1"/>
            <p:nvPr/>
          </p:nvSpPr>
          <p:spPr>
            <a:xfrm>
              <a:off x="2504968" y="4584009"/>
              <a:ext cx="1188720" cy="369332"/>
            </a:xfrm>
            <a:prstGeom prst="rect">
              <a:avLst/>
            </a:prstGeom>
            <a:noFill/>
          </p:spPr>
          <p:txBody>
            <a:bodyPr wrap="square" rtlCol="0">
              <a:spAutoFit/>
            </a:bodyPr>
            <a:lstStyle/>
            <a:p>
              <a:r>
                <a:rPr lang="en-US" dirty="0"/>
                <a:t>Top k</a:t>
              </a:r>
              <a:endParaRPr lang="en-SG" dirty="0"/>
            </a:p>
          </p:txBody>
        </p:sp>
        <p:sp>
          <p:nvSpPr>
            <p:cNvPr id="66" name="Rectangle 65">
              <a:extLst>
                <a:ext uri="{FF2B5EF4-FFF2-40B4-BE49-F238E27FC236}">
                  <a16:creationId xmlns:a16="http://schemas.microsoft.com/office/drawing/2014/main" id="{C8793ABA-4431-43B8-B821-A8DB3C8FAE4E}"/>
                </a:ext>
              </a:extLst>
            </p:cNvPr>
            <p:cNvSpPr/>
            <p:nvPr/>
          </p:nvSpPr>
          <p:spPr>
            <a:xfrm rot="5400000">
              <a:off x="4461488" y="4849810"/>
              <a:ext cx="849972" cy="176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67" name="Right Brace 66">
              <a:extLst>
                <a:ext uri="{FF2B5EF4-FFF2-40B4-BE49-F238E27FC236}">
                  <a16:creationId xmlns:a16="http://schemas.microsoft.com/office/drawing/2014/main" id="{34F05B3C-ED86-4C17-963B-4021937E11B6}"/>
                </a:ext>
              </a:extLst>
            </p:cNvPr>
            <p:cNvSpPr/>
            <p:nvPr/>
          </p:nvSpPr>
          <p:spPr>
            <a:xfrm>
              <a:off x="5196917" y="3293749"/>
              <a:ext cx="467355" cy="1614755"/>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sp>
          <p:nvSpPr>
            <p:cNvPr id="68" name="TextBox 67">
              <a:extLst>
                <a:ext uri="{FF2B5EF4-FFF2-40B4-BE49-F238E27FC236}">
                  <a16:creationId xmlns:a16="http://schemas.microsoft.com/office/drawing/2014/main" id="{3D2DA265-46CC-4D6C-96BB-8B35A3714571}"/>
                </a:ext>
              </a:extLst>
            </p:cNvPr>
            <p:cNvSpPr txBox="1"/>
            <p:nvPr/>
          </p:nvSpPr>
          <p:spPr>
            <a:xfrm>
              <a:off x="4380435" y="3911160"/>
              <a:ext cx="1188720" cy="369332"/>
            </a:xfrm>
            <a:prstGeom prst="rect">
              <a:avLst/>
            </a:prstGeom>
            <a:noFill/>
          </p:spPr>
          <p:txBody>
            <a:bodyPr wrap="square" rtlCol="0">
              <a:spAutoFit/>
            </a:bodyPr>
            <a:lstStyle/>
            <a:p>
              <a:r>
                <a:rPr lang="en-US" dirty="0"/>
                <a:t>torch.cat</a:t>
              </a:r>
              <a:endParaRPr lang="en-SG" dirty="0"/>
            </a:p>
          </p:txBody>
        </p:sp>
        <p:sp>
          <p:nvSpPr>
            <p:cNvPr id="69" name="Rectangle 68">
              <a:extLst>
                <a:ext uri="{FF2B5EF4-FFF2-40B4-BE49-F238E27FC236}">
                  <a16:creationId xmlns:a16="http://schemas.microsoft.com/office/drawing/2014/main" id="{4210018B-0548-4B89-96A8-921DC20934C6}"/>
                </a:ext>
              </a:extLst>
            </p:cNvPr>
            <p:cNvSpPr/>
            <p:nvPr/>
          </p:nvSpPr>
          <p:spPr>
            <a:xfrm rot="5400000">
              <a:off x="5459415" y="4007505"/>
              <a:ext cx="849972" cy="176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cxnSp>
          <p:nvCxnSpPr>
            <p:cNvPr id="70" name="Straight Arrow Connector 69">
              <a:extLst>
                <a:ext uri="{FF2B5EF4-FFF2-40B4-BE49-F238E27FC236}">
                  <a16:creationId xmlns:a16="http://schemas.microsoft.com/office/drawing/2014/main" id="{6254C030-1997-49E4-9500-1BE26138656E}"/>
                </a:ext>
              </a:extLst>
            </p:cNvPr>
            <p:cNvCxnSpPr>
              <a:cxnSpLocks/>
            </p:cNvCxnSpPr>
            <p:nvPr/>
          </p:nvCxnSpPr>
          <p:spPr>
            <a:xfrm>
              <a:off x="6056509" y="4095826"/>
              <a:ext cx="148221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1EFA79A3-D635-4BBE-89A1-9BAD622C7597}"/>
                </a:ext>
              </a:extLst>
            </p:cNvPr>
            <p:cNvSpPr txBox="1"/>
            <p:nvPr/>
          </p:nvSpPr>
          <p:spPr>
            <a:xfrm>
              <a:off x="6069980" y="3449495"/>
              <a:ext cx="2419337" cy="646331"/>
            </a:xfrm>
            <a:prstGeom prst="rect">
              <a:avLst/>
            </a:prstGeom>
            <a:noFill/>
          </p:spPr>
          <p:txBody>
            <a:bodyPr wrap="square" rtlCol="0">
              <a:spAutoFit/>
            </a:bodyPr>
            <a:lstStyle/>
            <a:p>
              <a:r>
                <a:rPr lang="en-US" dirty="0" err="1"/>
                <a:t>nn.linear</a:t>
              </a:r>
              <a:r>
                <a:rPr lang="en-US" dirty="0"/>
                <a:t>, </a:t>
              </a:r>
            </a:p>
            <a:p>
              <a:r>
                <a:rPr lang="en-US" dirty="0" err="1"/>
                <a:t>torch.sigmoid</a:t>
              </a:r>
              <a:endParaRPr lang="en-SG" dirty="0"/>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6B24ABE-08A4-43C4-B4AA-095F0D5D6D57}"/>
                    </a:ext>
                  </a:extLst>
                </p:cNvPr>
                <p:cNvSpPr txBox="1"/>
                <p:nvPr/>
              </p:nvSpPr>
              <p:spPr>
                <a:xfrm>
                  <a:off x="7423061" y="3911283"/>
                  <a:ext cx="11887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dirty="0" smtClean="0">
                                <a:latin typeface="Cambria Math" panose="02040503050406030204" pitchFamily="18" charset="0"/>
                              </a:rPr>
                            </m:ctrlPr>
                          </m:sSubPr>
                          <m:e>
                            <m:r>
                              <a:rPr lang="en-SG" b="0" i="1" dirty="0" smtClean="0">
                                <a:latin typeface="Cambria Math" panose="02040503050406030204" pitchFamily="18" charset="0"/>
                              </a:rPr>
                              <m:t>𝐿</m:t>
                            </m:r>
                          </m:e>
                          <m:sub>
                            <m:r>
                              <a:rPr lang="en-SG" b="0" i="1" dirty="0" smtClean="0">
                                <a:latin typeface="Cambria Math" panose="02040503050406030204" pitchFamily="18" charset="0"/>
                              </a:rPr>
                              <m:t>𝑏𝑐𝑒</m:t>
                            </m:r>
                          </m:sub>
                        </m:sSub>
                      </m:oMath>
                    </m:oMathPara>
                  </a14:m>
                  <a:endParaRPr lang="en-SG" b="0" dirty="0"/>
                </a:p>
              </p:txBody>
            </p:sp>
          </mc:Choice>
          <mc:Fallback xmlns="">
            <p:sp>
              <p:nvSpPr>
                <p:cNvPr id="72" name="TextBox 71">
                  <a:extLst>
                    <a:ext uri="{FF2B5EF4-FFF2-40B4-BE49-F238E27FC236}">
                      <a16:creationId xmlns:a16="http://schemas.microsoft.com/office/drawing/2014/main" id="{F6B24ABE-08A4-43C4-B4AA-095F0D5D6D57}"/>
                    </a:ext>
                  </a:extLst>
                </p:cNvPr>
                <p:cNvSpPr txBox="1">
                  <a:spLocks noRot="1" noChangeAspect="1" noMove="1" noResize="1" noEditPoints="1" noAdjustHandles="1" noChangeArrowheads="1" noChangeShapeType="1" noTextEdit="1"/>
                </p:cNvSpPr>
                <p:nvPr/>
              </p:nvSpPr>
              <p:spPr>
                <a:xfrm>
                  <a:off x="7423061" y="3911283"/>
                  <a:ext cx="1188720" cy="369332"/>
                </a:xfrm>
                <a:prstGeom prst="rect">
                  <a:avLst/>
                </a:prstGeom>
                <a:blipFill>
                  <a:blip r:embed="rId10"/>
                  <a:stretch>
                    <a:fillRect/>
                  </a:stretch>
                </a:blipFill>
              </p:spPr>
              <p:txBody>
                <a:bodyPr/>
                <a:lstStyle/>
                <a:p>
                  <a:r>
                    <a:rPr lang="en-SG">
                      <a:noFill/>
                    </a:rPr>
                    <a:t> </a:t>
                  </a:r>
                </a:p>
              </p:txBody>
            </p:sp>
          </mc:Fallback>
        </mc:AlternateContent>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8574B1A-2CDD-4285-B9B6-E8CBC324D0FB}"/>
                  </a:ext>
                </a:extLst>
              </p:cNvPr>
              <p:cNvSpPr txBox="1"/>
              <p:nvPr/>
            </p:nvSpPr>
            <p:spPr>
              <a:xfrm>
                <a:off x="4167594" y="5313589"/>
                <a:ext cx="4927600"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𝑦</m:t>
                      </m:r>
                      <m:r>
                        <a:rPr lang="en-SG" b="0" i="1" smtClean="0">
                          <a:latin typeface="Cambria Math" panose="02040503050406030204" pitchFamily="18" charset="0"/>
                        </a:rPr>
                        <m:t>=</m:t>
                      </m:r>
                      <m:d>
                        <m:dPr>
                          <m:begChr m:val="{"/>
                          <m:endChr m:val=""/>
                          <m:ctrlPr>
                            <a:rPr lang="en-SG" b="0" i="1" smtClean="0">
                              <a:latin typeface="Cambria Math" panose="02040503050406030204" pitchFamily="18" charset="0"/>
                            </a:rPr>
                          </m:ctrlPr>
                        </m:dPr>
                        <m:e>
                          <m:eqArr>
                            <m:eqArrPr>
                              <m:ctrlPr>
                                <a:rPr lang="en-SG" b="0" i="1" smtClean="0">
                                  <a:latin typeface="Cambria Math" panose="02040503050406030204" pitchFamily="18" charset="0"/>
                                </a:rPr>
                              </m:ctrlPr>
                            </m:eqArrPr>
                            <m:e>
                              <m:r>
                                <a:rPr lang="en-SG" b="0" i="1" smtClean="0">
                                  <a:latin typeface="Cambria Math" panose="02040503050406030204" pitchFamily="18" charset="0"/>
                                </a:rPr>
                                <m:t>1, </m:t>
                              </m:r>
                              <m:r>
                                <a:rPr lang="en-SG" b="0" i="1" smtClean="0">
                                  <a:latin typeface="Cambria Math" panose="02040503050406030204" pitchFamily="18" charset="0"/>
                                </a:rPr>
                                <m:t>𝑖𝑓</m:t>
                              </m:r>
                              <m:r>
                                <a:rPr lang="en-SG" b="0" i="1" smtClean="0">
                                  <a:latin typeface="Cambria Math" panose="02040503050406030204" pitchFamily="18" charset="0"/>
                                </a:rPr>
                                <m:t> </m:t>
                              </m:r>
                              <m:r>
                                <a:rPr lang="en-SG" b="0" i="1" smtClean="0">
                                  <a:latin typeface="Cambria Math" panose="02040503050406030204" pitchFamily="18" charset="0"/>
                                </a:rPr>
                                <m:t>𝑁𝐶𝑀</m:t>
                              </m:r>
                              <m:r>
                                <a:rPr lang="en-SG" b="0" i="1" smtClean="0">
                                  <a:latin typeface="Cambria Math" panose="02040503050406030204" pitchFamily="18" charset="0"/>
                                </a:rPr>
                                <m:t> </m:t>
                              </m:r>
                              <m:r>
                                <a:rPr lang="en-SG" b="0" i="1" smtClean="0">
                                  <a:latin typeface="Cambria Math" panose="02040503050406030204" pitchFamily="18" charset="0"/>
                                </a:rPr>
                                <m:t>𝑝𝑟𝑒𝑑𝑖𝑐𝑡𝑖𝑜𝑛</m:t>
                              </m:r>
                              <m:r>
                                <a:rPr lang="en-SG" b="0" i="1" smtClean="0">
                                  <a:latin typeface="Cambria Math" panose="02040503050406030204" pitchFamily="18" charset="0"/>
                                </a:rPr>
                                <m:t> </m:t>
                              </m:r>
                              <m:r>
                                <a:rPr lang="en-SG" b="0" i="1" smtClean="0">
                                  <a:latin typeface="Cambria Math" panose="02040503050406030204" pitchFamily="18" charset="0"/>
                                </a:rPr>
                                <m:t>𝑖𝑠</m:t>
                              </m:r>
                              <m:r>
                                <a:rPr lang="en-SG" b="0" i="1" smtClean="0">
                                  <a:latin typeface="Cambria Math" panose="02040503050406030204" pitchFamily="18" charset="0"/>
                                </a:rPr>
                                <m:t> </m:t>
                              </m:r>
                              <m:r>
                                <a:rPr lang="en-SG" b="0" i="1" smtClean="0">
                                  <a:latin typeface="Cambria Math" panose="02040503050406030204" pitchFamily="18" charset="0"/>
                                </a:rPr>
                                <m:t>𝑐𝑜𝑟𝑟𝑒𝑐𝑡</m:t>
                              </m:r>
                            </m:e>
                            <m:e>
                              <m:r>
                                <a:rPr lang="en-SG" b="0" i="1" smtClean="0">
                                  <a:latin typeface="Cambria Math" panose="02040503050406030204" pitchFamily="18" charset="0"/>
                                </a:rPr>
                                <m:t>0, </m:t>
                              </m:r>
                              <m:r>
                                <a:rPr lang="en-SG" b="0" i="1" smtClean="0">
                                  <a:latin typeface="Cambria Math" panose="02040503050406030204" pitchFamily="18" charset="0"/>
                                </a:rPr>
                                <m:t>𝑜𝑡h𝑒𝑟𝑤𝑖𝑠𝑒</m:t>
                              </m:r>
                            </m:e>
                          </m:eqArr>
                        </m:e>
                      </m:d>
                    </m:oMath>
                  </m:oMathPara>
                </a14:m>
                <a:endParaRPr lang="en-SG" dirty="0"/>
              </a:p>
            </p:txBody>
          </p:sp>
        </mc:Choice>
        <mc:Fallback xmlns="">
          <p:sp>
            <p:nvSpPr>
              <p:cNvPr id="77" name="TextBox 76">
                <a:extLst>
                  <a:ext uri="{FF2B5EF4-FFF2-40B4-BE49-F238E27FC236}">
                    <a16:creationId xmlns:a16="http://schemas.microsoft.com/office/drawing/2014/main" id="{58574B1A-2CDD-4285-B9B6-E8CBC324D0FB}"/>
                  </a:ext>
                </a:extLst>
              </p:cNvPr>
              <p:cNvSpPr txBox="1">
                <a:spLocks noRot="1" noChangeAspect="1" noMove="1" noResize="1" noEditPoints="1" noAdjustHandles="1" noChangeArrowheads="1" noChangeShapeType="1" noTextEdit="1"/>
              </p:cNvSpPr>
              <p:nvPr/>
            </p:nvSpPr>
            <p:spPr>
              <a:xfrm>
                <a:off x="4167594" y="5313589"/>
                <a:ext cx="4927600" cy="710194"/>
              </a:xfrm>
              <a:prstGeom prst="rect">
                <a:avLst/>
              </a:prstGeom>
              <a:blipFill>
                <a:blip r:embed="rId11"/>
                <a:stretch>
                  <a:fillRect/>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EE6956EF-92F7-42CF-9680-8DC202984D4F}"/>
              </a:ext>
            </a:extLst>
          </p:cNvPr>
          <p:cNvSpPr>
            <a:spLocks noGrp="1"/>
          </p:cNvSpPr>
          <p:nvPr>
            <p:ph type="sldNum" sz="quarter" idx="12"/>
          </p:nvPr>
        </p:nvSpPr>
        <p:spPr/>
        <p:txBody>
          <a:bodyPr/>
          <a:lstStyle/>
          <a:p>
            <a:fld id="{8E6562B1-0B0F-0246-9532-09536BC2AE59}" type="slidenum">
              <a:rPr lang="en-US" smtClean="0"/>
              <a:t>16</a:t>
            </a:fld>
            <a:endParaRPr lang="en-US"/>
          </a:p>
        </p:txBody>
      </p:sp>
    </p:spTree>
    <p:extLst>
      <p:ext uri="{BB962C8B-B14F-4D97-AF65-F5344CB8AC3E}">
        <p14:creationId xmlns:p14="http://schemas.microsoft.com/office/powerpoint/2010/main" val="399574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45"/>
                                        </p:tgtEl>
                                      </p:cBhvr>
                                    </p:animEffect>
                                    <p:set>
                                      <p:cBhvr>
                                        <p:cTn id="14" dur="1" fill="hold">
                                          <p:stCondLst>
                                            <p:cond delay="499"/>
                                          </p:stCondLst>
                                        </p:cTn>
                                        <p:tgtEl>
                                          <p:spTgt spid="45"/>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anim calcmode="lin" valueType="num">
                                      <p:cBhvr>
                                        <p:cTn id="23" dur="1000" fill="hold"/>
                                        <p:tgtEl>
                                          <p:spTgt spid="55"/>
                                        </p:tgtEl>
                                        <p:attrNameLst>
                                          <p:attrName>ppt_x</p:attrName>
                                        </p:attrNameLst>
                                      </p:cBhvr>
                                      <p:tavLst>
                                        <p:tav tm="0">
                                          <p:val>
                                            <p:strVal val="#ppt_x"/>
                                          </p:val>
                                        </p:tav>
                                        <p:tav tm="100000">
                                          <p:val>
                                            <p:strVal val="#ppt_x"/>
                                          </p:val>
                                        </p:tav>
                                      </p:tavLst>
                                    </p:anim>
                                    <p:anim calcmode="lin" valueType="num">
                                      <p:cBhvr>
                                        <p:cTn id="2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1000"/>
                                        <p:tgtEl>
                                          <p:spTgt spid="77"/>
                                        </p:tgtEl>
                                      </p:cBhvr>
                                    </p:animEffect>
                                    <p:anim calcmode="lin" valueType="num">
                                      <p:cBhvr>
                                        <p:cTn id="30" dur="1000" fill="hold"/>
                                        <p:tgtEl>
                                          <p:spTgt spid="77"/>
                                        </p:tgtEl>
                                        <p:attrNameLst>
                                          <p:attrName>ppt_x</p:attrName>
                                        </p:attrNameLst>
                                      </p:cBhvr>
                                      <p:tavLst>
                                        <p:tav tm="0">
                                          <p:val>
                                            <p:strVal val="#ppt_x"/>
                                          </p:val>
                                        </p:tav>
                                        <p:tav tm="100000">
                                          <p:val>
                                            <p:strVal val="#ppt_x"/>
                                          </p:val>
                                        </p:tav>
                                      </p:tavLst>
                                    </p:anim>
                                    <p:anim calcmode="lin" valueType="num">
                                      <p:cBhvr>
                                        <p:cTn id="3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0D5F-42AD-496C-8E65-5EA6B01AA7A0}"/>
              </a:ext>
            </a:extLst>
          </p:cNvPr>
          <p:cNvSpPr>
            <a:spLocks noGrp="1"/>
          </p:cNvSpPr>
          <p:nvPr>
            <p:ph type="title"/>
          </p:nvPr>
        </p:nvSpPr>
        <p:spPr/>
        <p:txBody>
          <a:bodyPr/>
          <a:lstStyle/>
          <a:p>
            <a:r>
              <a:rPr lang="en-SG" dirty="0"/>
              <a:t>Post-hoc fusion</a:t>
            </a:r>
          </a:p>
        </p:txBody>
      </p:sp>
      <p:sp>
        <p:nvSpPr>
          <p:cNvPr id="3" name="Content Placeholder 2">
            <a:extLst>
              <a:ext uri="{FF2B5EF4-FFF2-40B4-BE49-F238E27FC236}">
                <a16:creationId xmlns:a16="http://schemas.microsoft.com/office/drawing/2014/main" id="{901DAA90-12CE-448E-B801-5DF3E719AEBE}"/>
              </a:ext>
            </a:extLst>
          </p:cNvPr>
          <p:cNvSpPr>
            <a:spLocks noGrp="1"/>
          </p:cNvSpPr>
          <p:nvPr>
            <p:ph idx="1"/>
          </p:nvPr>
        </p:nvSpPr>
        <p:spPr/>
        <p:txBody>
          <a:bodyPr/>
          <a:lstStyle/>
          <a:p>
            <a:r>
              <a:rPr lang="en-SG" dirty="0"/>
              <a:t>Fine-tuning</a:t>
            </a:r>
          </a:p>
          <a:p>
            <a:pPr lvl="1">
              <a:buFont typeface="Arial" panose="020B0604020202020204" pitchFamily="34" charset="0"/>
              <a:buChar char="•"/>
            </a:pPr>
            <a:r>
              <a:rPr lang="en-SG" dirty="0"/>
              <a:t>Assignment Module(ASM)</a:t>
            </a:r>
          </a:p>
          <a:p>
            <a:pPr lvl="1">
              <a:buFont typeface="Arial" panose="020B0604020202020204" pitchFamily="34" charset="0"/>
              <a:buChar char="•"/>
            </a:pPr>
            <a:endParaRPr lang="en-SG" dirty="0"/>
          </a:p>
        </p:txBody>
      </p:sp>
      <p:pic>
        <p:nvPicPr>
          <p:cNvPr id="53" name="Picture 52">
            <a:extLst>
              <a:ext uri="{FF2B5EF4-FFF2-40B4-BE49-F238E27FC236}">
                <a16:creationId xmlns:a16="http://schemas.microsoft.com/office/drawing/2014/main" id="{9595925D-D20A-4537-B8DE-02B09D7C4F17}"/>
              </a:ext>
            </a:extLst>
          </p:cNvPr>
          <p:cNvPicPr>
            <a:picLocks noChangeAspect="1"/>
          </p:cNvPicPr>
          <p:nvPr/>
        </p:nvPicPr>
        <p:blipFill>
          <a:blip r:embed="rId3"/>
          <a:stretch>
            <a:fillRect/>
          </a:stretch>
        </p:blipFill>
        <p:spPr>
          <a:xfrm>
            <a:off x="973496" y="3308587"/>
            <a:ext cx="1140295" cy="1406668"/>
          </a:xfrm>
          <a:prstGeom prst="rect">
            <a:avLst/>
          </a:prstGeom>
        </p:spPr>
      </p:pic>
      <p:sp>
        <p:nvSpPr>
          <p:cNvPr id="6" name="Left Brace 5">
            <a:extLst>
              <a:ext uri="{FF2B5EF4-FFF2-40B4-BE49-F238E27FC236}">
                <a16:creationId xmlns:a16="http://schemas.microsoft.com/office/drawing/2014/main" id="{935B0F2D-AE01-40F9-BCFA-F9774B6C35AE}"/>
              </a:ext>
            </a:extLst>
          </p:cNvPr>
          <p:cNvSpPr/>
          <p:nvPr/>
        </p:nvSpPr>
        <p:spPr>
          <a:xfrm>
            <a:off x="2296654" y="3308587"/>
            <a:ext cx="296563" cy="1278995"/>
          </a:xfrm>
          <a:prstGeom prst="leftBrace">
            <a:avLst>
              <a:gd name="adj1" fmla="val 16875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7" name="TextBox 6">
            <a:extLst>
              <a:ext uri="{FF2B5EF4-FFF2-40B4-BE49-F238E27FC236}">
                <a16:creationId xmlns:a16="http://schemas.microsoft.com/office/drawing/2014/main" id="{726B23D5-7EB6-4D0D-896D-694982B76629}"/>
              </a:ext>
            </a:extLst>
          </p:cNvPr>
          <p:cNvSpPr txBox="1"/>
          <p:nvPr/>
        </p:nvSpPr>
        <p:spPr>
          <a:xfrm>
            <a:off x="2593217" y="3180099"/>
            <a:ext cx="3745799" cy="369332"/>
          </a:xfrm>
          <a:prstGeom prst="rect">
            <a:avLst/>
          </a:prstGeom>
          <a:noFill/>
        </p:spPr>
        <p:txBody>
          <a:bodyPr wrap="square" rtlCol="0">
            <a:spAutoFit/>
          </a:bodyPr>
          <a:lstStyle/>
          <a:p>
            <a:r>
              <a:rPr lang="en-SG" dirty="0"/>
              <a:t>Prediction from </a:t>
            </a:r>
            <a:r>
              <a:rPr lang="en-SG" b="1" dirty="0"/>
              <a:t>dot product classifier</a:t>
            </a:r>
          </a:p>
        </p:txBody>
      </p:sp>
      <p:sp>
        <p:nvSpPr>
          <p:cNvPr id="78" name="TextBox 77">
            <a:extLst>
              <a:ext uri="{FF2B5EF4-FFF2-40B4-BE49-F238E27FC236}">
                <a16:creationId xmlns:a16="http://schemas.microsoft.com/office/drawing/2014/main" id="{ABD09D10-FB56-431D-B32C-50708D6CAE3B}"/>
              </a:ext>
            </a:extLst>
          </p:cNvPr>
          <p:cNvSpPr txBox="1"/>
          <p:nvPr/>
        </p:nvSpPr>
        <p:spPr>
          <a:xfrm>
            <a:off x="2593217" y="4391206"/>
            <a:ext cx="4446933" cy="369332"/>
          </a:xfrm>
          <a:prstGeom prst="rect">
            <a:avLst/>
          </a:prstGeom>
          <a:noFill/>
        </p:spPr>
        <p:txBody>
          <a:bodyPr wrap="square" rtlCol="0">
            <a:spAutoFit/>
          </a:bodyPr>
          <a:lstStyle/>
          <a:p>
            <a:r>
              <a:rPr lang="en-SG" dirty="0"/>
              <a:t>Prediction </a:t>
            </a:r>
            <a:r>
              <a:rPr lang="en-SG" b="1" dirty="0"/>
              <a:t>from NCM classifier</a:t>
            </a:r>
          </a:p>
        </p:txBody>
      </p:sp>
      <p:cxnSp>
        <p:nvCxnSpPr>
          <p:cNvPr id="9" name="Connector: Elbow 8">
            <a:extLst>
              <a:ext uri="{FF2B5EF4-FFF2-40B4-BE49-F238E27FC236}">
                <a16:creationId xmlns:a16="http://schemas.microsoft.com/office/drawing/2014/main" id="{191F8F98-860D-4F5F-ACE1-5E13F460934E}"/>
              </a:ext>
            </a:extLst>
          </p:cNvPr>
          <p:cNvCxnSpPr>
            <a:stCxn id="53" idx="2"/>
          </p:cNvCxnSpPr>
          <p:nvPr/>
        </p:nvCxnSpPr>
        <p:spPr>
          <a:xfrm rot="16200000" flipH="1">
            <a:off x="2876136" y="3382762"/>
            <a:ext cx="771145" cy="343612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8478931A-EC98-4A25-809F-CBF1D6A7C651}"/>
              </a:ext>
            </a:extLst>
          </p:cNvPr>
          <p:cNvSpPr/>
          <p:nvPr/>
        </p:nvSpPr>
        <p:spPr>
          <a:xfrm>
            <a:off x="4979773" y="5084586"/>
            <a:ext cx="902043" cy="771145"/>
          </a:xfrm>
          <a:prstGeom prst="rect">
            <a:avLst/>
          </a:prstGeom>
          <a:noFill/>
          <a:ln w="127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SG" b="1" dirty="0">
                <a:solidFill>
                  <a:schemeClr val="tx1"/>
                </a:solidFill>
              </a:rPr>
              <a:t>ASM</a:t>
            </a:r>
          </a:p>
        </p:txBody>
      </p:sp>
      <p:sp>
        <p:nvSpPr>
          <p:cNvPr id="32" name="Left Brace 31">
            <a:extLst>
              <a:ext uri="{FF2B5EF4-FFF2-40B4-BE49-F238E27FC236}">
                <a16:creationId xmlns:a16="http://schemas.microsoft.com/office/drawing/2014/main" id="{DC43305A-B28F-4148-9A39-D7DDEFA1974F}"/>
              </a:ext>
            </a:extLst>
          </p:cNvPr>
          <p:cNvSpPr/>
          <p:nvPr/>
        </p:nvSpPr>
        <p:spPr>
          <a:xfrm>
            <a:off x="5929817" y="4941797"/>
            <a:ext cx="272799" cy="10567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33" name="TextBox 32">
            <a:extLst>
              <a:ext uri="{FF2B5EF4-FFF2-40B4-BE49-F238E27FC236}">
                <a16:creationId xmlns:a16="http://schemas.microsoft.com/office/drawing/2014/main" id="{B3FA1505-A55E-4169-9E7A-FF6366D6C1ED}"/>
              </a:ext>
            </a:extLst>
          </p:cNvPr>
          <p:cNvSpPr txBox="1"/>
          <p:nvPr/>
        </p:nvSpPr>
        <p:spPr>
          <a:xfrm>
            <a:off x="6339016" y="4760538"/>
            <a:ext cx="592373" cy="369332"/>
          </a:xfrm>
          <a:prstGeom prst="rect">
            <a:avLst/>
          </a:prstGeom>
          <a:noFill/>
        </p:spPr>
        <p:txBody>
          <a:bodyPr wrap="square" rtlCol="0">
            <a:spAutoFit/>
          </a:bodyPr>
          <a:lstStyle/>
          <a:p>
            <a:r>
              <a:rPr lang="en-SG" dirty="0"/>
              <a:t>1</a:t>
            </a:r>
          </a:p>
        </p:txBody>
      </p:sp>
      <p:sp>
        <p:nvSpPr>
          <p:cNvPr id="79" name="TextBox 78">
            <a:extLst>
              <a:ext uri="{FF2B5EF4-FFF2-40B4-BE49-F238E27FC236}">
                <a16:creationId xmlns:a16="http://schemas.microsoft.com/office/drawing/2014/main" id="{B04A9ED5-50BE-4E46-8AB1-F85FEC5320B1}"/>
              </a:ext>
            </a:extLst>
          </p:cNvPr>
          <p:cNvSpPr txBox="1"/>
          <p:nvPr/>
        </p:nvSpPr>
        <p:spPr>
          <a:xfrm>
            <a:off x="6345055" y="5765317"/>
            <a:ext cx="592373" cy="369332"/>
          </a:xfrm>
          <a:prstGeom prst="rect">
            <a:avLst/>
          </a:prstGeom>
          <a:noFill/>
        </p:spPr>
        <p:txBody>
          <a:bodyPr wrap="square" rtlCol="0">
            <a:spAutoFit/>
          </a:bodyPr>
          <a:lstStyle/>
          <a:p>
            <a:r>
              <a:rPr lang="en-SG" dirty="0"/>
              <a:t>0</a:t>
            </a:r>
          </a:p>
        </p:txBody>
      </p:sp>
      <p:cxnSp>
        <p:nvCxnSpPr>
          <p:cNvPr id="37" name="Connector: Curved 36">
            <a:extLst>
              <a:ext uri="{FF2B5EF4-FFF2-40B4-BE49-F238E27FC236}">
                <a16:creationId xmlns:a16="http://schemas.microsoft.com/office/drawing/2014/main" id="{5467669F-FF8C-4E27-B05C-94DF2A74F956}"/>
              </a:ext>
            </a:extLst>
          </p:cNvPr>
          <p:cNvCxnSpPr>
            <a:stCxn id="33" idx="0"/>
          </p:cNvCxnSpPr>
          <p:nvPr/>
        </p:nvCxnSpPr>
        <p:spPr>
          <a:xfrm rot="16200000" flipV="1">
            <a:off x="6057404" y="4182739"/>
            <a:ext cx="184666" cy="970932"/>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9" name="Connector: Curved 38">
            <a:extLst>
              <a:ext uri="{FF2B5EF4-FFF2-40B4-BE49-F238E27FC236}">
                <a16:creationId xmlns:a16="http://schemas.microsoft.com/office/drawing/2014/main" id="{FBBFE2C9-7A25-434C-977E-01D9547BA72A}"/>
              </a:ext>
            </a:extLst>
          </p:cNvPr>
          <p:cNvCxnSpPr>
            <a:cxnSpLocks/>
            <a:stCxn id="79" idx="3"/>
            <a:endCxn id="7" idx="3"/>
          </p:cNvCxnSpPr>
          <p:nvPr/>
        </p:nvCxnSpPr>
        <p:spPr>
          <a:xfrm flipH="1" flipV="1">
            <a:off x="6339016" y="3364765"/>
            <a:ext cx="598412" cy="2585218"/>
          </a:xfrm>
          <a:prstGeom prst="curvedConnector3">
            <a:avLst>
              <a:gd name="adj1" fmla="val -3820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2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8"/>
                                        </p:tgtEl>
                                        <p:attrNameLst>
                                          <p:attrName>style.visibility</p:attrName>
                                        </p:attrNameLst>
                                      </p:cBhvr>
                                      <p:to>
                                        <p:strVal val="visible"/>
                                      </p:to>
                                    </p:set>
                                    <p:anim calcmode="lin" valueType="num">
                                      <p:cBhvr additive="base">
                                        <p:cTn id="19" dur="500" fill="hold"/>
                                        <p:tgtEl>
                                          <p:spTgt spid="78"/>
                                        </p:tgtEl>
                                        <p:attrNameLst>
                                          <p:attrName>ppt_x</p:attrName>
                                        </p:attrNameLst>
                                      </p:cBhvr>
                                      <p:tavLst>
                                        <p:tav tm="0">
                                          <p:val>
                                            <p:strVal val="#ppt_x"/>
                                          </p:val>
                                        </p:tav>
                                        <p:tav tm="100000">
                                          <p:val>
                                            <p:strVal val="#ppt_x"/>
                                          </p:val>
                                        </p:tav>
                                      </p:tavLst>
                                    </p:anim>
                                    <p:anim calcmode="lin" valueType="num">
                                      <p:cBhvr additive="base">
                                        <p:cTn id="20"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in)">
                                      <p:cBhvr>
                                        <p:cTn id="25" dur="2000"/>
                                        <p:tgtEl>
                                          <p:spTgt spid="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ircle(in)">
                                      <p:cBhvr>
                                        <p:cTn id="28" dur="2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anim calcmode="lin" valueType="num">
                                      <p:cBhvr>
                                        <p:cTn id="39" dur="1000" fill="hold"/>
                                        <p:tgtEl>
                                          <p:spTgt spid="33"/>
                                        </p:tgtEl>
                                        <p:attrNameLst>
                                          <p:attrName>ppt_x</p:attrName>
                                        </p:attrNameLst>
                                      </p:cBhvr>
                                      <p:tavLst>
                                        <p:tav tm="0">
                                          <p:val>
                                            <p:strVal val="#ppt_x"/>
                                          </p:val>
                                        </p:tav>
                                        <p:tav tm="100000">
                                          <p:val>
                                            <p:strVal val="#ppt_x"/>
                                          </p:val>
                                        </p:tav>
                                      </p:tavLst>
                                    </p:anim>
                                    <p:anim calcmode="lin" valueType="num">
                                      <p:cBhvr>
                                        <p:cTn id="40" dur="1000" fill="hold"/>
                                        <p:tgtEl>
                                          <p:spTgt spid="3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1000"/>
                                        <p:tgtEl>
                                          <p:spTgt spid="79"/>
                                        </p:tgtEl>
                                      </p:cBhvr>
                                    </p:animEffect>
                                    <p:anim calcmode="lin" valueType="num">
                                      <p:cBhvr>
                                        <p:cTn id="49" dur="1000" fill="hold"/>
                                        <p:tgtEl>
                                          <p:spTgt spid="79"/>
                                        </p:tgtEl>
                                        <p:attrNameLst>
                                          <p:attrName>ppt_x</p:attrName>
                                        </p:attrNameLst>
                                      </p:cBhvr>
                                      <p:tavLst>
                                        <p:tav tm="0">
                                          <p:val>
                                            <p:strVal val="#ppt_x"/>
                                          </p:val>
                                        </p:tav>
                                        <p:tav tm="100000">
                                          <p:val>
                                            <p:strVal val="#ppt_x"/>
                                          </p:val>
                                        </p:tav>
                                      </p:tavLst>
                                    </p:anim>
                                    <p:anim calcmode="lin" valueType="num">
                                      <p:cBhvr>
                                        <p:cTn id="50" dur="1000" fill="hold"/>
                                        <p:tgtEl>
                                          <p:spTgt spid="7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1000"/>
                                        <p:tgtEl>
                                          <p:spTgt spid="39"/>
                                        </p:tgtEl>
                                      </p:cBhvr>
                                    </p:animEffect>
                                    <p:anim calcmode="lin" valueType="num">
                                      <p:cBhvr>
                                        <p:cTn id="54" dur="1000" fill="hold"/>
                                        <p:tgtEl>
                                          <p:spTgt spid="39"/>
                                        </p:tgtEl>
                                        <p:attrNameLst>
                                          <p:attrName>ppt_x</p:attrName>
                                        </p:attrNameLst>
                                      </p:cBhvr>
                                      <p:tavLst>
                                        <p:tav tm="0">
                                          <p:val>
                                            <p:strVal val="#ppt_x"/>
                                          </p:val>
                                        </p:tav>
                                        <p:tav tm="100000">
                                          <p:val>
                                            <p:strVal val="#ppt_x"/>
                                          </p:val>
                                        </p:tav>
                                      </p:tavLst>
                                    </p:anim>
                                    <p:anim calcmode="lin" valueType="num">
                                      <p:cBhvr>
                                        <p:cTn id="5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8" grpId="0"/>
      <p:bldP spid="10" grpId="0" animBg="1"/>
      <p:bldP spid="32" grpId="0" animBg="1"/>
      <p:bldP spid="33" grpId="0"/>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7E46-C936-4419-BC4C-6208FF77782E}"/>
              </a:ext>
            </a:extLst>
          </p:cNvPr>
          <p:cNvSpPr>
            <a:spLocks noGrp="1"/>
          </p:cNvSpPr>
          <p:nvPr>
            <p:ph type="title"/>
          </p:nvPr>
        </p:nvSpPr>
        <p:spPr/>
        <p:txBody>
          <a:bodyPr/>
          <a:lstStyle/>
          <a:p>
            <a:r>
              <a:rPr lang="en-SG" dirty="0"/>
              <a:t>Knowledge transfer</a:t>
            </a:r>
          </a:p>
        </p:txBody>
      </p:sp>
      <p:sp>
        <p:nvSpPr>
          <p:cNvPr id="3" name="Content Placeholder 2">
            <a:extLst>
              <a:ext uri="{FF2B5EF4-FFF2-40B4-BE49-F238E27FC236}">
                <a16:creationId xmlns:a16="http://schemas.microsoft.com/office/drawing/2014/main" id="{935975EB-5B2F-42F5-B2F1-3692345C5572}"/>
              </a:ext>
            </a:extLst>
          </p:cNvPr>
          <p:cNvSpPr>
            <a:spLocks noGrp="1"/>
          </p:cNvSpPr>
          <p:nvPr>
            <p:ph idx="1"/>
          </p:nvPr>
        </p:nvSpPr>
        <p:spPr/>
        <p:txBody>
          <a:bodyPr/>
          <a:lstStyle/>
          <a:p>
            <a:r>
              <a:rPr lang="en-SG" dirty="0"/>
              <a:t>Drawback of Post-hoc fusion</a:t>
            </a:r>
          </a:p>
          <a:p>
            <a:pPr lvl="1">
              <a:buFont typeface="Arial" panose="020B0604020202020204" pitchFamily="34" charset="0"/>
              <a:buChar char="•"/>
            </a:pPr>
            <a:r>
              <a:rPr lang="en-SG" dirty="0"/>
              <a:t>Require two stages</a:t>
            </a:r>
          </a:p>
          <a:p>
            <a:r>
              <a:rPr lang="en-SG" dirty="0"/>
              <a:t>End-to-End: incorporate NCM classifier into training phase?</a:t>
            </a:r>
          </a:p>
        </p:txBody>
      </p:sp>
      <p:sp>
        <p:nvSpPr>
          <p:cNvPr id="4" name="Slide Number Placeholder 3">
            <a:extLst>
              <a:ext uri="{FF2B5EF4-FFF2-40B4-BE49-F238E27FC236}">
                <a16:creationId xmlns:a16="http://schemas.microsoft.com/office/drawing/2014/main" id="{392BAF99-44B0-4A8C-A260-63C782D09B23}"/>
              </a:ext>
            </a:extLst>
          </p:cNvPr>
          <p:cNvSpPr>
            <a:spLocks noGrp="1"/>
          </p:cNvSpPr>
          <p:nvPr>
            <p:ph type="sldNum" sz="quarter" idx="12"/>
          </p:nvPr>
        </p:nvSpPr>
        <p:spPr/>
        <p:txBody>
          <a:bodyPr/>
          <a:lstStyle/>
          <a:p>
            <a:fld id="{8E6562B1-0B0F-0246-9532-09536BC2AE59}" type="slidenum">
              <a:rPr lang="en-US" smtClean="0"/>
              <a:t>18</a:t>
            </a:fld>
            <a:endParaRPr lang="en-US"/>
          </a:p>
        </p:txBody>
      </p:sp>
    </p:spTree>
    <p:extLst>
      <p:ext uri="{BB962C8B-B14F-4D97-AF65-F5344CB8AC3E}">
        <p14:creationId xmlns:p14="http://schemas.microsoft.com/office/powerpoint/2010/main" val="2114148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B2052-C6B7-48CC-BAE2-F253A6BAD0E3}"/>
              </a:ext>
            </a:extLst>
          </p:cNvPr>
          <p:cNvSpPr>
            <a:spLocks noGrp="1"/>
          </p:cNvSpPr>
          <p:nvPr>
            <p:ph type="title"/>
          </p:nvPr>
        </p:nvSpPr>
        <p:spPr/>
        <p:txBody>
          <a:bodyPr/>
          <a:lstStyle/>
          <a:p>
            <a:r>
              <a:rPr lang="en-SG" dirty="0"/>
              <a:t>Knowledge transfer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C547E5-9DA5-4C25-B889-4363302E1DAB}"/>
                  </a:ext>
                </a:extLst>
              </p:cNvPr>
              <p:cNvSpPr>
                <a:spLocks noGrp="1"/>
              </p:cNvSpPr>
              <p:nvPr>
                <p:ph idx="1"/>
              </p:nvPr>
            </p:nvSpPr>
            <p:spPr/>
            <p:txBody>
              <a:bodyPr>
                <a:normAutofit lnSpcReduction="10000"/>
              </a:bodyPr>
              <a:lstStyle/>
              <a:p>
                <a14:m>
                  <m:oMath xmlns:m="http://schemas.openxmlformats.org/officeDocument/2006/math">
                    <m:r>
                      <m:rPr>
                        <m:sty m:val="p"/>
                      </m:rPr>
                      <a:rPr lang="el-GR" i="1" smtClean="0">
                        <a:latin typeface="Cambria Math" panose="02040503050406030204" pitchFamily="18" charset="0"/>
                      </a:rPr>
                      <m:t>Θ</m:t>
                    </m:r>
                  </m:oMath>
                </a14:m>
                <a:r>
                  <a:rPr lang="en-SG" dirty="0"/>
                  <a:t> is updated every mini-batch</a:t>
                </a:r>
              </a:p>
              <a:p>
                <a:r>
                  <a:rPr lang="en-SG" dirty="0"/>
                  <a:t>Memory module is constantly changing</a:t>
                </a:r>
              </a:p>
              <a:p>
                <a:r>
                  <a:rPr lang="en-SG" dirty="0"/>
                  <a:t>Precise calculation is computationally expensive</a:t>
                </a:r>
              </a:p>
              <a:p>
                <a:r>
                  <a:rPr lang="en-SG" dirty="0"/>
                  <a:t>Initialize </a:t>
                </a:r>
                <a14:m>
                  <m:oMath xmlns:m="http://schemas.openxmlformats.org/officeDocument/2006/math">
                    <m:r>
                      <a:rPr lang="en-SG" b="0" i="1" smtClean="0">
                        <a:latin typeface="Cambria Math" panose="02040503050406030204" pitchFamily="18" charset="0"/>
                      </a:rPr>
                      <m:t>𝑀</m:t>
                    </m:r>
                  </m:oMath>
                </a14:m>
                <a:r>
                  <a:rPr lang="en-SG" dirty="0"/>
                  <a:t> after </a:t>
                </a:r>
                <a14:m>
                  <m:oMath xmlns:m="http://schemas.openxmlformats.org/officeDocument/2006/math">
                    <m:r>
                      <a:rPr lang="en-SG" b="0" i="1" smtClean="0">
                        <a:latin typeface="Cambria Math" panose="02040503050406030204" pitchFamily="18" charset="0"/>
                      </a:rPr>
                      <m:t>𝑘</m:t>
                    </m:r>
                  </m:oMath>
                </a14:m>
                <a:r>
                  <a:rPr lang="en-SG" dirty="0"/>
                  <a:t> epochs. </a:t>
                </a:r>
              </a:p>
              <a:p>
                <a:r>
                  <a:rPr lang="en-SG" dirty="0"/>
                  <a:t>Update </a:t>
                </a:r>
                <a14:m>
                  <m:oMath xmlns:m="http://schemas.openxmlformats.org/officeDocument/2006/math">
                    <m:r>
                      <a:rPr lang="en-SG" b="0" i="1" smtClean="0">
                        <a:latin typeface="Cambria Math" panose="02040503050406030204" pitchFamily="18" charset="0"/>
                      </a:rPr>
                      <m:t>𝑀</m:t>
                    </m:r>
                  </m:oMath>
                </a14:m>
                <a:r>
                  <a:rPr lang="en-SG" dirty="0"/>
                  <a:t> using moving average estimate</a:t>
                </a:r>
              </a:p>
              <a:p>
                <a:pPr lvl="1">
                  <a:buFont typeface="Arial" panose="020B0604020202020204" pitchFamily="34" charset="0"/>
                  <a:buChar char="•"/>
                </a:pPr>
                <a14:m>
                  <m:oMath xmlns:m="http://schemas.openxmlformats.org/officeDocument/2006/math">
                    <m:r>
                      <a:rPr lang="en-SG" b="0" i="1" smtClean="0">
                        <a:latin typeface="Cambria Math" panose="02040503050406030204" pitchFamily="18" charset="0"/>
                      </a:rPr>
                      <m:t>𝑀</m:t>
                    </m:r>
                    <m:r>
                      <a:rPr lang="en-SG" b="0" i="1" smtClean="0">
                        <a:latin typeface="Cambria Math" panose="02040503050406030204" pitchFamily="18" charset="0"/>
                        <a:ea typeface="Cambria Math" panose="02040503050406030204" pitchFamily="18" charset="0"/>
                      </a:rPr>
                      <m:t>←</m:t>
                    </m:r>
                    <m:r>
                      <m:rPr>
                        <m:sty m:val="p"/>
                      </m:rPr>
                      <a:rPr lang="en-SG" b="0" i="1" smtClean="0">
                        <a:latin typeface="Cambria Math" panose="02040503050406030204" pitchFamily="18" charset="0"/>
                      </a:rPr>
                      <m:t>α</m:t>
                    </m:r>
                    <m:r>
                      <m:rPr>
                        <m:sty m:val="p"/>
                      </m:rPr>
                      <a:rPr lang="en-SG" b="0" i="0" smtClean="0">
                        <a:latin typeface="Cambria Math" panose="02040503050406030204" pitchFamily="18" charset="0"/>
                      </a:rPr>
                      <m:t>M</m:t>
                    </m:r>
                    <m:r>
                      <a:rPr lang="en-SG" b="0" i="0" smtClean="0">
                        <a:latin typeface="Cambria Math" panose="02040503050406030204" pitchFamily="18" charset="0"/>
                      </a:rPr>
                      <m:t>+(1−</m:t>
                    </m:r>
                    <m:r>
                      <m:rPr>
                        <m:sty m:val="p"/>
                      </m:rPr>
                      <a:rPr lang="en-SG" b="0" i="1" smtClean="0">
                        <a:latin typeface="Cambria Math" panose="02040503050406030204" pitchFamily="18" charset="0"/>
                      </a:rPr>
                      <m:t>α</m:t>
                    </m:r>
                    <m:sSup>
                      <m:sSupPr>
                        <m:ctrlPr>
                          <a:rPr lang="en-SG" b="0" i="1" smtClean="0">
                            <a:latin typeface="Cambria Math" panose="02040503050406030204" pitchFamily="18" charset="0"/>
                          </a:rPr>
                        </m:ctrlPr>
                      </m:sSupPr>
                      <m:e>
                        <m:r>
                          <a:rPr lang="en-SG" b="0" i="0" smtClean="0">
                            <a:latin typeface="Cambria Math" panose="02040503050406030204" pitchFamily="18" charset="0"/>
                          </a:rPr>
                          <m:t>)</m:t>
                        </m:r>
                        <m:r>
                          <m:rPr>
                            <m:sty m:val="p"/>
                          </m:rPr>
                          <a:rPr lang="en-SG" b="0" i="0" smtClean="0">
                            <a:latin typeface="Cambria Math" panose="02040503050406030204" pitchFamily="18" charset="0"/>
                          </a:rPr>
                          <m:t>M</m:t>
                        </m:r>
                      </m:e>
                      <m:sup>
                        <m:r>
                          <m:rPr>
                            <m:sty m:val="p"/>
                          </m:rPr>
                          <a:rPr lang="en-SG" b="0" i="0" smtClean="0">
                            <a:latin typeface="Cambria Math" panose="02040503050406030204" pitchFamily="18" charset="0"/>
                          </a:rPr>
                          <m:t>minibatch</m:t>
                        </m:r>
                      </m:sup>
                    </m:sSup>
                  </m:oMath>
                </a14:m>
                <a:endParaRPr lang="en-SG" dirty="0"/>
              </a:p>
              <a:p>
                <a:endParaRPr lang="en-SG" dirty="0"/>
              </a:p>
            </p:txBody>
          </p:sp>
        </mc:Choice>
        <mc:Fallback xmlns="">
          <p:sp>
            <p:nvSpPr>
              <p:cNvPr id="3" name="Content Placeholder 2">
                <a:extLst>
                  <a:ext uri="{FF2B5EF4-FFF2-40B4-BE49-F238E27FC236}">
                    <a16:creationId xmlns:a16="http://schemas.microsoft.com/office/drawing/2014/main" id="{60C547E5-9DA5-4C25-B889-4363302E1DAB}"/>
                  </a:ext>
                </a:extLst>
              </p:cNvPr>
              <p:cNvSpPr>
                <a:spLocks noGrp="1" noRot="1" noChangeAspect="1" noMove="1" noResize="1" noEditPoints="1" noAdjustHandles="1" noChangeArrowheads="1" noChangeShapeType="1" noTextEdit="1"/>
              </p:cNvSpPr>
              <p:nvPr>
                <p:ph idx="1"/>
              </p:nvPr>
            </p:nvSpPr>
            <p:spPr>
              <a:blipFill>
                <a:blip r:embed="rId3"/>
                <a:stretch>
                  <a:fillRect l="-1704" t="-3302"/>
                </a:stretch>
              </a:blipFill>
            </p:spPr>
            <p:txBody>
              <a:bodyPr/>
              <a:lstStyle/>
              <a:p>
                <a:r>
                  <a:rPr lang="en-SG">
                    <a:noFill/>
                  </a:rPr>
                  <a:t> </a:t>
                </a:r>
              </a:p>
            </p:txBody>
          </p:sp>
        </mc:Fallback>
      </mc:AlternateContent>
      <p:sp>
        <p:nvSpPr>
          <p:cNvPr id="4" name="Slide Number Placeholder 3">
            <a:extLst>
              <a:ext uri="{FF2B5EF4-FFF2-40B4-BE49-F238E27FC236}">
                <a16:creationId xmlns:a16="http://schemas.microsoft.com/office/drawing/2014/main" id="{A24D46DB-7E9F-483F-BC2B-AC7A6D628EA1}"/>
              </a:ext>
            </a:extLst>
          </p:cNvPr>
          <p:cNvSpPr>
            <a:spLocks noGrp="1"/>
          </p:cNvSpPr>
          <p:nvPr>
            <p:ph type="sldNum" sz="quarter" idx="12"/>
          </p:nvPr>
        </p:nvSpPr>
        <p:spPr/>
        <p:txBody>
          <a:bodyPr/>
          <a:lstStyle/>
          <a:p>
            <a:fld id="{8E6562B1-0B0F-0246-9532-09536BC2AE59}" type="slidenum">
              <a:rPr lang="en-US" smtClean="0"/>
              <a:t>19</a:t>
            </a:fld>
            <a:endParaRPr lang="en-US"/>
          </a:p>
        </p:txBody>
      </p:sp>
    </p:spTree>
    <p:extLst>
      <p:ext uri="{BB962C8B-B14F-4D97-AF65-F5344CB8AC3E}">
        <p14:creationId xmlns:p14="http://schemas.microsoft.com/office/powerpoint/2010/main" val="564367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DC30B-F582-4F62-828F-49799F213C66}"/>
              </a:ext>
            </a:extLst>
          </p:cNvPr>
          <p:cNvSpPr>
            <a:spLocks noGrp="1"/>
          </p:cNvSpPr>
          <p:nvPr>
            <p:ph type="title"/>
          </p:nvPr>
        </p:nvSpPr>
        <p:spPr/>
        <p:txBody>
          <a:bodyPr/>
          <a:lstStyle/>
          <a:p>
            <a:r>
              <a:rPr lang="en-SG" dirty="0"/>
              <a:t>Content</a:t>
            </a:r>
          </a:p>
        </p:txBody>
      </p:sp>
      <p:sp>
        <p:nvSpPr>
          <p:cNvPr id="3" name="Content Placeholder 2">
            <a:extLst>
              <a:ext uri="{FF2B5EF4-FFF2-40B4-BE49-F238E27FC236}">
                <a16:creationId xmlns:a16="http://schemas.microsoft.com/office/drawing/2014/main" id="{53F4802D-E8D8-431A-964F-19EF48C282A6}"/>
              </a:ext>
            </a:extLst>
          </p:cNvPr>
          <p:cNvSpPr>
            <a:spLocks noGrp="1"/>
          </p:cNvSpPr>
          <p:nvPr>
            <p:ph idx="1"/>
          </p:nvPr>
        </p:nvSpPr>
        <p:spPr>
          <a:xfrm>
            <a:off x="457200" y="1889193"/>
            <a:ext cx="8229600" cy="4405175"/>
          </a:xfrm>
        </p:spPr>
        <p:txBody>
          <a:bodyPr>
            <a:normAutofit fontScale="62500" lnSpcReduction="20000"/>
          </a:bodyPr>
          <a:lstStyle/>
          <a:p>
            <a:r>
              <a:rPr lang="en-SG" dirty="0"/>
              <a:t>Background</a:t>
            </a:r>
          </a:p>
          <a:p>
            <a:pPr lvl="1">
              <a:buFont typeface="Arial" panose="020B0604020202020204" pitchFamily="34" charset="0"/>
              <a:buChar char="•"/>
            </a:pPr>
            <a:r>
              <a:rPr lang="en-SG" dirty="0"/>
              <a:t>Why long-tailed data</a:t>
            </a:r>
          </a:p>
          <a:p>
            <a:pPr lvl="1">
              <a:buFont typeface="Arial" panose="020B0604020202020204" pitchFamily="34" charset="0"/>
              <a:buChar char="•"/>
            </a:pPr>
            <a:r>
              <a:rPr lang="en-SG" dirty="0"/>
              <a:t>Problem statement</a:t>
            </a:r>
          </a:p>
          <a:p>
            <a:pPr>
              <a:buFont typeface="Arial" panose="020B0604020202020204" pitchFamily="34" charset="0"/>
              <a:buChar char="•"/>
            </a:pPr>
            <a:r>
              <a:rPr lang="en-SG" dirty="0"/>
              <a:t>Related work</a:t>
            </a:r>
          </a:p>
          <a:p>
            <a:pPr lvl="1">
              <a:buFont typeface="Arial" panose="020B0604020202020204" pitchFamily="34" charset="0"/>
              <a:buChar char="•"/>
            </a:pPr>
            <a:r>
              <a:rPr lang="en-SG" dirty="0"/>
              <a:t>Re-sampling/Re-weighting</a:t>
            </a:r>
          </a:p>
          <a:p>
            <a:pPr lvl="1">
              <a:buFont typeface="Arial" panose="020B0604020202020204" pitchFamily="34" charset="0"/>
              <a:buChar char="•"/>
            </a:pPr>
            <a:r>
              <a:rPr lang="en-SG" b="1" dirty="0"/>
              <a:t>Decoupling (Kang et al. 2020)</a:t>
            </a:r>
          </a:p>
          <a:p>
            <a:pPr>
              <a:buFont typeface="Arial" panose="020B0604020202020204" pitchFamily="34" charset="0"/>
              <a:buChar char="•"/>
            </a:pPr>
            <a:r>
              <a:rPr lang="en-SG" dirty="0"/>
              <a:t>Proposed approach</a:t>
            </a:r>
          </a:p>
          <a:p>
            <a:pPr lvl="1">
              <a:buFont typeface="Arial" panose="020B0604020202020204" pitchFamily="34" charset="0"/>
              <a:buChar char="•"/>
            </a:pPr>
            <a:r>
              <a:rPr lang="en-SG" dirty="0"/>
              <a:t>Post-hoc fusion</a:t>
            </a:r>
          </a:p>
          <a:p>
            <a:pPr lvl="2">
              <a:buFont typeface="Arial" panose="020B0604020202020204" pitchFamily="34" charset="0"/>
              <a:buChar char="•"/>
            </a:pPr>
            <a:r>
              <a:rPr lang="en-SG" dirty="0"/>
              <a:t>Fusion baselines</a:t>
            </a:r>
          </a:p>
          <a:p>
            <a:pPr lvl="2">
              <a:buFont typeface="Arial" panose="020B0604020202020204" pitchFamily="34" charset="0"/>
              <a:buChar char="•"/>
            </a:pPr>
            <a:r>
              <a:rPr lang="en-SG" dirty="0"/>
              <a:t>Fine-tuning</a:t>
            </a:r>
          </a:p>
          <a:p>
            <a:pPr lvl="3">
              <a:buFont typeface="Arial" panose="020B0604020202020204" pitchFamily="34" charset="0"/>
              <a:buChar char="•"/>
            </a:pPr>
            <a:r>
              <a:rPr lang="en-SG" dirty="0"/>
              <a:t>Learnable Logits Weight (LLW)</a:t>
            </a:r>
          </a:p>
          <a:p>
            <a:pPr lvl="3">
              <a:buFont typeface="Arial" panose="020B0604020202020204" pitchFamily="34" charset="0"/>
              <a:buChar char="•"/>
            </a:pPr>
            <a:r>
              <a:rPr lang="en-SG" dirty="0"/>
              <a:t>Assignment Module (ASM)</a:t>
            </a:r>
          </a:p>
          <a:p>
            <a:pPr lvl="1">
              <a:buFont typeface="Arial" panose="020B0604020202020204" pitchFamily="34" charset="0"/>
              <a:buChar char="•"/>
            </a:pPr>
            <a:r>
              <a:rPr lang="en-SG" dirty="0"/>
              <a:t>Knowledge transfer</a:t>
            </a:r>
          </a:p>
          <a:p>
            <a:r>
              <a:rPr lang="en-SG" dirty="0"/>
              <a:t>Results</a:t>
            </a:r>
          </a:p>
          <a:p>
            <a:r>
              <a:rPr lang="en-SG" dirty="0"/>
              <a:t>Conclusion</a:t>
            </a:r>
          </a:p>
        </p:txBody>
      </p:sp>
      <p:sp>
        <p:nvSpPr>
          <p:cNvPr id="4" name="Slide Number Placeholder 3">
            <a:extLst>
              <a:ext uri="{FF2B5EF4-FFF2-40B4-BE49-F238E27FC236}">
                <a16:creationId xmlns:a16="http://schemas.microsoft.com/office/drawing/2014/main" id="{8284AED0-4124-4E14-99A1-F10928A651B5}"/>
              </a:ext>
            </a:extLst>
          </p:cNvPr>
          <p:cNvSpPr>
            <a:spLocks noGrp="1"/>
          </p:cNvSpPr>
          <p:nvPr>
            <p:ph type="sldNum" sz="quarter" idx="12"/>
          </p:nvPr>
        </p:nvSpPr>
        <p:spPr/>
        <p:txBody>
          <a:bodyPr/>
          <a:lstStyle/>
          <a:p>
            <a:fld id="{8E6562B1-0B0F-0246-9532-09536BC2AE59}" type="slidenum">
              <a:rPr lang="en-US" smtClean="0"/>
              <a:t>2</a:t>
            </a:fld>
            <a:endParaRPr lang="en-US"/>
          </a:p>
        </p:txBody>
      </p:sp>
    </p:spTree>
    <p:extLst>
      <p:ext uri="{BB962C8B-B14F-4D97-AF65-F5344CB8AC3E}">
        <p14:creationId xmlns:p14="http://schemas.microsoft.com/office/powerpoint/2010/main" val="1862066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8376-8A8E-449A-B2BE-CB72CE5CB77B}"/>
              </a:ext>
            </a:extLst>
          </p:cNvPr>
          <p:cNvSpPr>
            <a:spLocks noGrp="1"/>
          </p:cNvSpPr>
          <p:nvPr>
            <p:ph type="title"/>
          </p:nvPr>
        </p:nvSpPr>
        <p:spPr/>
        <p:txBody>
          <a:bodyPr/>
          <a:lstStyle/>
          <a:p>
            <a:r>
              <a:rPr lang="en-SG" dirty="0"/>
              <a:t>Knowledge transfer</a:t>
            </a:r>
          </a:p>
        </p:txBody>
      </p:sp>
      <p:sp>
        <p:nvSpPr>
          <p:cNvPr id="3" name="Content Placeholder 2">
            <a:extLst>
              <a:ext uri="{FF2B5EF4-FFF2-40B4-BE49-F238E27FC236}">
                <a16:creationId xmlns:a16="http://schemas.microsoft.com/office/drawing/2014/main" id="{B5971970-092C-4A17-9721-266020CB2D48}"/>
              </a:ext>
            </a:extLst>
          </p:cNvPr>
          <p:cNvSpPr>
            <a:spLocks noGrp="1"/>
          </p:cNvSpPr>
          <p:nvPr>
            <p:ph idx="1"/>
          </p:nvPr>
        </p:nvSpPr>
        <p:spPr/>
        <p:txBody>
          <a:bodyPr/>
          <a:lstStyle/>
          <a:p>
            <a:r>
              <a:rPr lang="en-SG" dirty="0"/>
              <a:t>Performance</a:t>
            </a:r>
          </a:p>
          <a:p>
            <a:pPr lvl="1">
              <a:buFont typeface="Arial" panose="020B0604020202020204" pitchFamily="34" charset="0"/>
              <a:buChar char="•"/>
            </a:pPr>
            <a:r>
              <a:rPr lang="en-SG" dirty="0"/>
              <a:t>Updated (34.1%) vs Final (35.3%)</a:t>
            </a:r>
          </a:p>
          <a:p>
            <a:pPr lvl="1">
              <a:buFont typeface="Arial" panose="020B0604020202020204" pitchFamily="34" charset="0"/>
              <a:buChar char="•"/>
            </a:pPr>
            <a:r>
              <a:rPr lang="en-SG" dirty="0"/>
              <a:t>Updated NCM vs Dot Product</a:t>
            </a:r>
          </a:p>
        </p:txBody>
      </p:sp>
      <p:pic>
        <p:nvPicPr>
          <p:cNvPr id="4" name="Picture 3">
            <a:extLst>
              <a:ext uri="{FF2B5EF4-FFF2-40B4-BE49-F238E27FC236}">
                <a16:creationId xmlns:a16="http://schemas.microsoft.com/office/drawing/2014/main" id="{53AA88D7-B699-4100-AFC3-1530F23C2E5D}"/>
              </a:ext>
            </a:extLst>
          </p:cNvPr>
          <p:cNvPicPr>
            <a:picLocks noChangeAspect="1"/>
          </p:cNvPicPr>
          <p:nvPr/>
        </p:nvPicPr>
        <p:blipFill>
          <a:blip r:embed="rId3"/>
          <a:stretch>
            <a:fillRect/>
          </a:stretch>
        </p:blipFill>
        <p:spPr>
          <a:xfrm>
            <a:off x="375920" y="3754877"/>
            <a:ext cx="8392160" cy="1898680"/>
          </a:xfrm>
          <a:prstGeom prst="rect">
            <a:avLst/>
          </a:prstGeom>
        </p:spPr>
      </p:pic>
      <p:sp>
        <p:nvSpPr>
          <p:cNvPr id="5" name="Rounded Rectangle 4">
            <a:extLst>
              <a:ext uri="{FF2B5EF4-FFF2-40B4-BE49-F238E27FC236}">
                <a16:creationId xmlns:a16="http://schemas.microsoft.com/office/drawing/2014/main" id="{6A5594D0-3B8A-4965-954E-CB3DDA092E13}"/>
              </a:ext>
            </a:extLst>
          </p:cNvPr>
          <p:cNvSpPr/>
          <p:nvPr/>
        </p:nvSpPr>
        <p:spPr>
          <a:xfrm>
            <a:off x="3874545" y="5356528"/>
            <a:ext cx="1624405" cy="4087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ounded Rectangle 4">
            <a:extLst>
              <a:ext uri="{FF2B5EF4-FFF2-40B4-BE49-F238E27FC236}">
                <a16:creationId xmlns:a16="http://schemas.microsoft.com/office/drawing/2014/main" id="{54B9544F-6230-44E3-9A0A-65F486F4E64B}"/>
              </a:ext>
            </a:extLst>
          </p:cNvPr>
          <p:cNvSpPr/>
          <p:nvPr/>
        </p:nvSpPr>
        <p:spPr>
          <a:xfrm>
            <a:off x="6892065" y="5356528"/>
            <a:ext cx="1624405" cy="4087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Slide Number Placeholder 6">
            <a:extLst>
              <a:ext uri="{FF2B5EF4-FFF2-40B4-BE49-F238E27FC236}">
                <a16:creationId xmlns:a16="http://schemas.microsoft.com/office/drawing/2014/main" id="{E6DD3920-838A-4753-B097-CF2F96F195A1}"/>
              </a:ext>
            </a:extLst>
          </p:cNvPr>
          <p:cNvSpPr>
            <a:spLocks noGrp="1"/>
          </p:cNvSpPr>
          <p:nvPr>
            <p:ph type="sldNum" sz="quarter" idx="12"/>
          </p:nvPr>
        </p:nvSpPr>
        <p:spPr/>
        <p:txBody>
          <a:bodyPr/>
          <a:lstStyle/>
          <a:p>
            <a:fld id="{8E6562B1-0B0F-0246-9532-09536BC2AE59}" type="slidenum">
              <a:rPr lang="en-US" smtClean="0"/>
              <a:t>20</a:t>
            </a:fld>
            <a:endParaRPr lang="en-US"/>
          </a:p>
        </p:txBody>
      </p:sp>
    </p:spTree>
    <p:extLst>
      <p:ext uri="{BB962C8B-B14F-4D97-AF65-F5344CB8AC3E}">
        <p14:creationId xmlns:p14="http://schemas.microsoft.com/office/powerpoint/2010/main" val="10655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B2052-C6B7-48CC-BAE2-F253A6BAD0E3}"/>
              </a:ext>
            </a:extLst>
          </p:cNvPr>
          <p:cNvSpPr>
            <a:spLocks noGrp="1"/>
          </p:cNvSpPr>
          <p:nvPr>
            <p:ph type="title"/>
          </p:nvPr>
        </p:nvSpPr>
        <p:spPr/>
        <p:txBody>
          <a:bodyPr/>
          <a:lstStyle/>
          <a:p>
            <a:r>
              <a:rPr lang="en-SG" dirty="0"/>
              <a:t>Knowledge transfer</a:t>
            </a:r>
          </a:p>
        </p:txBody>
      </p:sp>
      <p:grpSp>
        <p:nvGrpSpPr>
          <p:cNvPr id="4" name="Group 3">
            <a:extLst>
              <a:ext uri="{FF2B5EF4-FFF2-40B4-BE49-F238E27FC236}">
                <a16:creationId xmlns:a16="http://schemas.microsoft.com/office/drawing/2014/main" id="{B1DD22A5-371C-4C39-86EB-8623AF421677}"/>
              </a:ext>
            </a:extLst>
          </p:cNvPr>
          <p:cNvGrpSpPr/>
          <p:nvPr/>
        </p:nvGrpSpPr>
        <p:grpSpPr>
          <a:xfrm>
            <a:off x="629286" y="2372642"/>
            <a:ext cx="6645906" cy="3746680"/>
            <a:chOff x="902970" y="2475490"/>
            <a:chExt cx="6645906" cy="3746680"/>
          </a:xfrm>
        </p:grpSpPr>
        <p:sp>
          <p:nvSpPr>
            <p:cNvPr id="5" name="Flowchart: Process 4">
              <a:extLst>
                <a:ext uri="{FF2B5EF4-FFF2-40B4-BE49-F238E27FC236}">
                  <a16:creationId xmlns:a16="http://schemas.microsoft.com/office/drawing/2014/main" id="{4A22214F-A334-4C9A-BE34-4D547EF48440}"/>
                </a:ext>
              </a:extLst>
            </p:cNvPr>
            <p:cNvSpPr/>
            <p:nvPr/>
          </p:nvSpPr>
          <p:spPr>
            <a:xfrm>
              <a:off x="4287519" y="5037579"/>
              <a:ext cx="568961" cy="63451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endParaRPr lang="en-SG" dirty="0">
                <a:solidFill>
                  <a:schemeClr val="tx1"/>
                </a:solidFill>
              </a:endParaRPr>
            </a:p>
          </p:txBody>
        </p:sp>
        <p:sp>
          <p:nvSpPr>
            <p:cNvPr id="6" name="Rectangle 5">
              <a:extLst>
                <a:ext uri="{FF2B5EF4-FFF2-40B4-BE49-F238E27FC236}">
                  <a16:creationId xmlns:a16="http://schemas.microsoft.com/office/drawing/2014/main" id="{5E6AEA74-89D5-4B8C-B015-FE3586B94B6F}"/>
                </a:ext>
              </a:extLst>
            </p:cNvPr>
            <p:cNvSpPr/>
            <p:nvPr/>
          </p:nvSpPr>
          <p:spPr>
            <a:xfrm>
              <a:off x="5581901" y="4730223"/>
              <a:ext cx="279860" cy="1491947"/>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NCM</a:t>
              </a:r>
              <a:endParaRPr lang="en-SG" dirty="0">
                <a:solidFill>
                  <a:schemeClr val="tx1"/>
                </a:solidFill>
              </a:endParaRPr>
            </a:p>
          </p:txBody>
        </p:sp>
        <p:pic>
          <p:nvPicPr>
            <p:cNvPr id="7" name="Picture 6">
              <a:extLst>
                <a:ext uri="{FF2B5EF4-FFF2-40B4-BE49-F238E27FC236}">
                  <a16:creationId xmlns:a16="http://schemas.microsoft.com/office/drawing/2014/main" id="{E3B58BB3-6777-48C6-88F5-DDDAEA2A3C78}"/>
                </a:ext>
              </a:extLst>
            </p:cNvPr>
            <p:cNvPicPr>
              <a:picLocks noChangeAspect="1"/>
            </p:cNvPicPr>
            <p:nvPr/>
          </p:nvPicPr>
          <p:blipFill rotWithShape="1">
            <a:blip r:embed="rId3"/>
            <a:srcRect t="-1" b="2991"/>
            <a:stretch/>
          </p:blipFill>
          <p:spPr>
            <a:xfrm>
              <a:off x="902970" y="2475490"/>
              <a:ext cx="6645906" cy="2254733"/>
            </a:xfrm>
            <a:prstGeom prst="rect">
              <a:avLst/>
            </a:prstGeom>
          </p:spPr>
        </p:pic>
        <p:cxnSp>
          <p:nvCxnSpPr>
            <p:cNvPr id="8" name="Straight Arrow Connector 7">
              <a:extLst>
                <a:ext uri="{FF2B5EF4-FFF2-40B4-BE49-F238E27FC236}">
                  <a16:creationId xmlns:a16="http://schemas.microsoft.com/office/drawing/2014/main" id="{A11696CF-DD95-44CF-9F27-54F10C5E50CD}"/>
                </a:ext>
              </a:extLst>
            </p:cNvPr>
            <p:cNvCxnSpPr>
              <a:cxnSpLocks/>
              <a:endCxn id="5" idx="0"/>
            </p:cNvCxnSpPr>
            <p:nvPr/>
          </p:nvCxnSpPr>
          <p:spPr>
            <a:xfrm flipH="1">
              <a:off x="4572000" y="4186367"/>
              <a:ext cx="328142" cy="851212"/>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5E30077-248C-4DF6-9100-FD5D5979B990}"/>
                </a:ext>
              </a:extLst>
            </p:cNvPr>
            <p:cNvCxnSpPr>
              <a:cxnSpLocks/>
              <a:endCxn id="6" idx="1"/>
            </p:cNvCxnSpPr>
            <p:nvPr/>
          </p:nvCxnSpPr>
          <p:spPr>
            <a:xfrm>
              <a:off x="5039360" y="3820160"/>
              <a:ext cx="542541" cy="1656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61AB10C9-C858-44D3-B277-8654B3E623A1}"/>
                </a:ext>
              </a:extLst>
            </p:cNvPr>
            <p:cNvCxnSpPr>
              <a:cxnSpLocks/>
              <a:stCxn id="5" idx="3"/>
              <a:endCxn id="6" idx="1"/>
            </p:cNvCxnSpPr>
            <p:nvPr/>
          </p:nvCxnSpPr>
          <p:spPr>
            <a:xfrm>
              <a:off x="4856480" y="5354838"/>
              <a:ext cx="725421" cy="121359"/>
            </a:xfrm>
            <a:prstGeom prst="curvedConnector3">
              <a:avLst>
                <a:gd name="adj1" fmla="val 50000"/>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4DC708D-1617-415E-99BF-775B44FCF92B}"/>
                </a:ext>
              </a:extLst>
            </p:cNvPr>
            <p:cNvCxnSpPr>
              <a:cxnSpLocks/>
              <a:stCxn id="6" idx="3"/>
            </p:cNvCxnSpPr>
            <p:nvPr/>
          </p:nvCxnSpPr>
          <p:spPr>
            <a:xfrm flipV="1">
              <a:off x="5861761" y="5476196"/>
              <a:ext cx="66245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37B7905-38B3-49CB-AA7C-1FD407E899E9}"/>
                </a:ext>
              </a:extLst>
            </p:cNvPr>
            <p:cNvGrpSpPr/>
            <p:nvPr/>
          </p:nvGrpSpPr>
          <p:grpSpPr>
            <a:xfrm>
              <a:off x="6403732" y="4730223"/>
              <a:ext cx="323313" cy="1462594"/>
              <a:chOff x="6269488" y="4761634"/>
              <a:chExt cx="323313" cy="1462594"/>
            </a:xfrm>
          </p:grpSpPr>
          <p:sp>
            <p:nvSpPr>
              <p:cNvPr id="14" name="Rectangle 13">
                <a:extLst>
                  <a:ext uri="{FF2B5EF4-FFF2-40B4-BE49-F238E27FC236}">
                    <a16:creationId xmlns:a16="http://schemas.microsoft.com/office/drawing/2014/main" id="{72AE6750-2F89-4905-8941-6D7DC38360B3}"/>
                  </a:ext>
                </a:extLst>
              </p:cNvPr>
              <p:cNvSpPr/>
              <p:nvPr/>
            </p:nvSpPr>
            <p:spPr>
              <a:xfrm rot="5400000">
                <a:off x="5731663" y="5394192"/>
                <a:ext cx="1462594" cy="1974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A3994C1-C433-4CD1-A700-EA8B403F4109}"/>
                      </a:ext>
                    </a:extLst>
                  </p:cNvPr>
                  <p:cNvSpPr txBox="1"/>
                  <p:nvPr/>
                </p:nvSpPr>
                <p:spPr>
                  <a:xfrm>
                    <a:off x="6269488" y="5280464"/>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SG" b="0" i="1" smtClean="0">
                                  <a:latin typeface="Cambria Math" panose="02040503050406030204" pitchFamily="18" charset="0"/>
                                </a:rPr>
                                <m:t>𝑑</m:t>
                              </m:r>
                            </m:sub>
                          </m:sSub>
                        </m:oMath>
                      </m:oMathPara>
                    </a14:m>
                    <a:endParaRPr lang="en-US" b="0" dirty="0"/>
                  </a:p>
                </p:txBody>
              </p:sp>
            </mc:Choice>
            <mc:Fallback xmlns="">
              <p:sp>
                <p:nvSpPr>
                  <p:cNvPr id="15" name="TextBox 14">
                    <a:extLst>
                      <a:ext uri="{FF2B5EF4-FFF2-40B4-BE49-F238E27FC236}">
                        <a16:creationId xmlns:a16="http://schemas.microsoft.com/office/drawing/2014/main" id="{1CB8A315-6719-4906-8E1F-13CCA9833A2A}"/>
                      </a:ext>
                    </a:extLst>
                  </p:cNvPr>
                  <p:cNvSpPr txBox="1">
                    <a:spLocks noRot="1" noChangeAspect="1" noMove="1" noResize="1" noEditPoints="1" noAdjustHandles="1" noChangeArrowheads="1" noChangeShapeType="1" noTextEdit="1"/>
                  </p:cNvSpPr>
                  <p:nvPr/>
                </p:nvSpPr>
                <p:spPr>
                  <a:xfrm>
                    <a:off x="6269488" y="5280464"/>
                    <a:ext cx="323313" cy="369332"/>
                  </a:xfrm>
                  <a:prstGeom prst="rect">
                    <a:avLst/>
                  </a:prstGeom>
                  <a:blipFill>
                    <a:blip r:embed="rId4"/>
                    <a:stretch>
                      <a:fillRect r="-13208"/>
                    </a:stretch>
                  </a:blipFill>
                </p:spPr>
                <p:txBody>
                  <a:bodyPr/>
                  <a:lstStyle/>
                  <a:p>
                    <a:r>
                      <a:rPr lang="en-SG">
                        <a:noFill/>
                      </a:rPr>
                      <a:t> </a:t>
                    </a:r>
                  </a:p>
                </p:txBody>
              </p:sp>
            </mc:Fallback>
          </mc:AlternateContent>
        </p:grpSp>
        <p:pic>
          <p:nvPicPr>
            <p:cNvPr id="13" name="Picture 12">
              <a:extLst>
                <a:ext uri="{FF2B5EF4-FFF2-40B4-BE49-F238E27FC236}">
                  <a16:creationId xmlns:a16="http://schemas.microsoft.com/office/drawing/2014/main" id="{48EA4042-8859-4F9F-A303-CCAF2ABD10E2}"/>
                </a:ext>
              </a:extLst>
            </p:cNvPr>
            <p:cNvPicPr>
              <a:picLocks noChangeAspect="1"/>
            </p:cNvPicPr>
            <p:nvPr/>
          </p:nvPicPr>
          <p:blipFill>
            <a:blip r:embed="rId5"/>
            <a:stretch>
              <a:fillRect/>
            </a:stretch>
          </p:blipFill>
          <p:spPr>
            <a:xfrm>
              <a:off x="6670674" y="3557136"/>
              <a:ext cx="878201" cy="352425"/>
            </a:xfrm>
            <a:prstGeom prst="rect">
              <a:avLst/>
            </a:prstGeom>
          </p:spPr>
        </p:pic>
      </p:grpSp>
      <p:cxnSp>
        <p:nvCxnSpPr>
          <p:cNvPr id="36" name="Straight Arrow Connector 35">
            <a:extLst>
              <a:ext uri="{FF2B5EF4-FFF2-40B4-BE49-F238E27FC236}">
                <a16:creationId xmlns:a16="http://schemas.microsoft.com/office/drawing/2014/main" id="{0884EAB0-9EA3-4DF7-BF5C-7FAFD0752EB8}"/>
              </a:ext>
            </a:extLst>
          </p:cNvPr>
          <p:cNvCxnSpPr>
            <a:cxnSpLocks/>
            <a:endCxn id="37" idx="1"/>
          </p:cNvCxnSpPr>
          <p:nvPr/>
        </p:nvCxnSpPr>
        <p:spPr>
          <a:xfrm>
            <a:off x="6396990" y="3687343"/>
            <a:ext cx="508955" cy="42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528E5D6-4C35-485B-B799-DF914910F6BD}"/>
                  </a:ext>
                </a:extLst>
              </p:cNvPr>
              <p:cNvSpPr txBox="1"/>
              <p:nvPr/>
            </p:nvSpPr>
            <p:spPr>
              <a:xfrm>
                <a:off x="6905945" y="3506930"/>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𝐿</m:t>
                          </m:r>
                        </m:e>
                        <m:sub>
                          <m:r>
                            <m:rPr>
                              <m:sty m:val="p"/>
                            </m:rPr>
                            <a:rPr lang="en-SG" b="0" i="0" smtClean="0">
                              <a:latin typeface="Cambria Math" panose="02040503050406030204" pitchFamily="18" charset="0"/>
                            </a:rPr>
                            <m:t>CE</m:t>
                          </m:r>
                        </m:sub>
                      </m:sSub>
                    </m:oMath>
                  </m:oMathPara>
                </a14:m>
                <a:endParaRPr lang="en-SG" b="0" dirty="0"/>
              </a:p>
            </p:txBody>
          </p:sp>
        </mc:Choice>
        <mc:Fallback xmlns="">
          <p:sp>
            <p:nvSpPr>
              <p:cNvPr id="37" name="TextBox 36">
                <a:extLst>
                  <a:ext uri="{FF2B5EF4-FFF2-40B4-BE49-F238E27FC236}">
                    <a16:creationId xmlns:a16="http://schemas.microsoft.com/office/drawing/2014/main" id="{5528E5D6-4C35-485B-B799-DF914910F6BD}"/>
                  </a:ext>
                </a:extLst>
              </p:cNvPr>
              <p:cNvSpPr txBox="1">
                <a:spLocks noRot="1" noChangeAspect="1" noMove="1" noResize="1" noEditPoints="1" noAdjustHandles="1" noChangeArrowheads="1" noChangeShapeType="1" noTextEdit="1"/>
              </p:cNvSpPr>
              <p:nvPr/>
            </p:nvSpPr>
            <p:spPr>
              <a:xfrm>
                <a:off x="6905945" y="3506930"/>
                <a:ext cx="323313" cy="369332"/>
              </a:xfrm>
              <a:prstGeom prst="rect">
                <a:avLst/>
              </a:prstGeom>
              <a:blipFill>
                <a:blip r:embed="rId6"/>
                <a:stretch>
                  <a:fillRect r="-52830"/>
                </a:stretch>
              </a:blipFill>
            </p:spPr>
            <p:txBody>
              <a:bodyPr/>
              <a:lstStyle/>
              <a:p>
                <a:r>
                  <a:rPr lang="en-SG">
                    <a:noFill/>
                  </a:rPr>
                  <a:t> </a:t>
                </a:r>
              </a:p>
            </p:txBody>
          </p:sp>
        </mc:Fallback>
      </mc:AlternateContent>
      <p:grpSp>
        <p:nvGrpSpPr>
          <p:cNvPr id="41" name="Group 40">
            <a:extLst>
              <a:ext uri="{FF2B5EF4-FFF2-40B4-BE49-F238E27FC236}">
                <a16:creationId xmlns:a16="http://schemas.microsoft.com/office/drawing/2014/main" id="{0271AD69-A0B3-46BA-8687-C16650AC03BE}"/>
              </a:ext>
            </a:extLst>
          </p:cNvPr>
          <p:cNvGrpSpPr/>
          <p:nvPr/>
        </p:nvGrpSpPr>
        <p:grpSpPr>
          <a:xfrm>
            <a:off x="4626458" y="1387055"/>
            <a:ext cx="4517542" cy="1914945"/>
            <a:chOff x="4626458" y="1387055"/>
            <a:chExt cx="4517542" cy="1914945"/>
          </a:xfrm>
        </p:grpSpPr>
        <p:cxnSp>
          <p:nvCxnSpPr>
            <p:cNvPr id="27" name="Straight Connector 26">
              <a:extLst>
                <a:ext uri="{FF2B5EF4-FFF2-40B4-BE49-F238E27FC236}">
                  <a16:creationId xmlns:a16="http://schemas.microsoft.com/office/drawing/2014/main" id="{BF4675AA-801B-40E6-ABEA-D01F95C7B959}"/>
                </a:ext>
              </a:extLst>
            </p:cNvPr>
            <p:cNvCxnSpPr>
              <a:cxnSpLocks/>
            </p:cNvCxnSpPr>
            <p:nvPr/>
          </p:nvCxnSpPr>
          <p:spPr>
            <a:xfrm flipV="1">
              <a:off x="4650436" y="2194560"/>
              <a:ext cx="0" cy="1107440"/>
            </a:xfrm>
            <a:prstGeom prst="line">
              <a:avLst/>
            </a:prstGeom>
            <a:ln w="12700"/>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3C476F7E-069A-472A-B2EE-9D84D2BC6B8A}"/>
                </a:ext>
              </a:extLst>
            </p:cNvPr>
            <p:cNvCxnSpPr/>
            <p:nvPr/>
          </p:nvCxnSpPr>
          <p:spPr>
            <a:xfrm>
              <a:off x="4650436" y="2194560"/>
              <a:ext cx="657781" cy="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3FD25F5C-929F-4969-888E-3A419B0C6810}"/>
                </a:ext>
              </a:extLst>
            </p:cNvPr>
            <p:cNvSpPr/>
            <p:nvPr/>
          </p:nvSpPr>
          <p:spPr>
            <a:xfrm>
              <a:off x="5308218" y="1431582"/>
              <a:ext cx="279860" cy="1418067"/>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FC</a:t>
              </a:r>
              <a:endParaRPr lang="en-SG" dirty="0">
                <a:solidFill>
                  <a:schemeClr val="tx1"/>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BABED6B-FD7E-4A27-8080-A468A11808BD}"/>
                    </a:ext>
                  </a:extLst>
                </p:cNvPr>
                <p:cNvSpPr txBox="1"/>
                <p:nvPr/>
              </p:nvSpPr>
              <p:spPr>
                <a:xfrm>
                  <a:off x="4626458" y="2465847"/>
                  <a:ext cx="1829546" cy="6550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acc>
                              <m:accPr>
                                <m:chr m:val="̃"/>
                                <m:ctrlPr>
                                  <a:rPr lang="en-SG" b="0" i="1" smtClean="0">
                                    <a:latin typeface="Cambria Math" panose="02040503050406030204" pitchFamily="18" charset="0"/>
                                  </a:rPr>
                                </m:ctrlPr>
                              </m:accPr>
                              <m:e>
                                <m:r>
                                  <m:rPr>
                                    <m:sty m:val="p"/>
                                  </m:rPr>
                                  <a:rPr lang="el-GR" i="1">
                                    <a:latin typeface="Cambria Math" panose="02040503050406030204" pitchFamily="18" charset="0"/>
                                  </a:rPr>
                                  <m:t>Θ</m:t>
                                </m:r>
                              </m:e>
                            </m:acc>
                          </m:e>
                          <m:sub>
                            <m:r>
                              <a:rPr lang="en-SG" b="0" i="1" smtClean="0">
                                <a:latin typeface="Cambria Math" panose="02040503050406030204" pitchFamily="18" charset="0"/>
                              </a:rPr>
                              <m:t>𝑐𝑙𝑠</m:t>
                            </m:r>
                          </m:sub>
                        </m:sSub>
                      </m:oMath>
                    </m:oMathPara>
                  </a14:m>
                  <a:endParaRPr lang="en-SG" b="0" dirty="0"/>
                </a:p>
                <a:p>
                  <a:endParaRPr lang="en-US" dirty="0"/>
                </a:p>
              </p:txBody>
            </p:sp>
          </mc:Choice>
          <mc:Fallback xmlns="">
            <p:sp>
              <p:nvSpPr>
                <p:cNvPr id="32" name="TextBox 31">
                  <a:extLst>
                    <a:ext uri="{FF2B5EF4-FFF2-40B4-BE49-F238E27FC236}">
                      <a16:creationId xmlns:a16="http://schemas.microsoft.com/office/drawing/2014/main" id="{CBABED6B-FD7E-4A27-8080-A468A11808BD}"/>
                    </a:ext>
                  </a:extLst>
                </p:cNvPr>
                <p:cNvSpPr txBox="1">
                  <a:spLocks noRot="1" noChangeAspect="1" noMove="1" noResize="1" noEditPoints="1" noAdjustHandles="1" noChangeArrowheads="1" noChangeShapeType="1" noTextEdit="1"/>
                </p:cNvSpPr>
                <p:nvPr/>
              </p:nvSpPr>
              <p:spPr>
                <a:xfrm>
                  <a:off x="4626458" y="2465847"/>
                  <a:ext cx="1829546" cy="655051"/>
                </a:xfrm>
                <a:prstGeom prst="rect">
                  <a:avLst/>
                </a:prstGeom>
                <a:blipFill>
                  <a:blip r:embed="rId7"/>
                  <a:stretch>
                    <a:fillRect t="-4673"/>
                  </a:stretch>
                </a:blipFill>
              </p:spPr>
              <p:txBody>
                <a:bodyPr/>
                <a:lstStyle/>
                <a:p>
                  <a:r>
                    <a:rPr lang="en-SG">
                      <a:noFill/>
                    </a:rPr>
                    <a:t> </a:t>
                  </a:r>
                </a:p>
              </p:txBody>
            </p:sp>
          </mc:Fallback>
        </mc:AlternateContent>
        <p:cxnSp>
          <p:nvCxnSpPr>
            <p:cNvPr id="33" name="Straight Arrow Connector 32">
              <a:extLst>
                <a:ext uri="{FF2B5EF4-FFF2-40B4-BE49-F238E27FC236}">
                  <a16:creationId xmlns:a16="http://schemas.microsoft.com/office/drawing/2014/main" id="{AA712DF0-7607-4FB7-BD35-4F86A1C4F489}"/>
                </a:ext>
              </a:extLst>
            </p:cNvPr>
            <p:cNvCxnSpPr>
              <a:cxnSpLocks/>
            </p:cNvCxnSpPr>
            <p:nvPr/>
          </p:nvCxnSpPr>
          <p:spPr>
            <a:xfrm flipV="1">
              <a:off x="5588077" y="2215248"/>
              <a:ext cx="66245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7B4C662-3034-4E49-8039-24A1C909FF63}"/>
                </a:ext>
              </a:extLst>
            </p:cNvPr>
            <p:cNvSpPr/>
            <p:nvPr/>
          </p:nvSpPr>
          <p:spPr>
            <a:xfrm rot="5400000">
              <a:off x="5623325" y="2019613"/>
              <a:ext cx="1462594" cy="1974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B4E9FE8-72F4-4689-B735-9E4ACF34B361}"/>
                    </a:ext>
                  </a:extLst>
                </p:cNvPr>
                <p:cNvSpPr txBox="1"/>
                <p:nvPr/>
              </p:nvSpPr>
              <p:spPr>
                <a:xfrm>
                  <a:off x="6161863" y="2007474"/>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SG" b="0" i="1" smtClean="0">
                                <a:latin typeface="Cambria Math" panose="02040503050406030204" pitchFamily="18" charset="0"/>
                              </a:rPr>
                              <m:t>𝑙</m:t>
                            </m:r>
                          </m:sub>
                        </m:sSub>
                      </m:oMath>
                    </m:oMathPara>
                  </a14:m>
                  <a:endParaRPr lang="en-US" b="0" dirty="0"/>
                </a:p>
              </p:txBody>
            </p:sp>
          </mc:Choice>
          <mc:Fallback xmlns="">
            <p:sp>
              <p:nvSpPr>
                <p:cNvPr id="35" name="TextBox 34">
                  <a:extLst>
                    <a:ext uri="{FF2B5EF4-FFF2-40B4-BE49-F238E27FC236}">
                      <a16:creationId xmlns:a16="http://schemas.microsoft.com/office/drawing/2014/main" id="{4B4E9FE8-72F4-4689-B735-9E4ACF34B361}"/>
                    </a:ext>
                  </a:extLst>
                </p:cNvPr>
                <p:cNvSpPr txBox="1">
                  <a:spLocks noRot="1" noChangeAspect="1" noMove="1" noResize="1" noEditPoints="1" noAdjustHandles="1" noChangeArrowheads="1" noChangeShapeType="1" noTextEdit="1"/>
                </p:cNvSpPr>
                <p:nvPr/>
              </p:nvSpPr>
              <p:spPr>
                <a:xfrm>
                  <a:off x="6161863" y="2007474"/>
                  <a:ext cx="323313" cy="369332"/>
                </a:xfrm>
                <a:prstGeom prst="rect">
                  <a:avLst/>
                </a:prstGeom>
                <a:blipFill>
                  <a:blip r:embed="rId8"/>
                  <a:stretch>
                    <a:fillRect/>
                  </a:stretch>
                </a:blipFill>
              </p:spPr>
              <p:txBody>
                <a:bodyPr/>
                <a:lstStyle/>
                <a:p>
                  <a:r>
                    <a:rPr lang="en-SG">
                      <a:noFill/>
                    </a:rPr>
                    <a:t> </a:t>
                  </a:r>
                </a:p>
              </p:txBody>
            </p:sp>
          </mc:Fallback>
        </mc:AlternateContent>
        <p:cxnSp>
          <p:nvCxnSpPr>
            <p:cNvPr id="38" name="Straight Arrow Connector 37">
              <a:extLst>
                <a:ext uri="{FF2B5EF4-FFF2-40B4-BE49-F238E27FC236}">
                  <a16:creationId xmlns:a16="http://schemas.microsoft.com/office/drawing/2014/main" id="{2F7C436D-4EA8-49DD-9BBB-BA951A0669D6}"/>
                </a:ext>
              </a:extLst>
            </p:cNvPr>
            <p:cNvCxnSpPr>
              <a:cxnSpLocks/>
              <a:endCxn id="39" idx="1"/>
            </p:cNvCxnSpPr>
            <p:nvPr/>
          </p:nvCxnSpPr>
          <p:spPr>
            <a:xfrm flipV="1">
              <a:off x="6459345" y="2240415"/>
              <a:ext cx="430015" cy="4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96D1C0-7075-46B9-A2E0-FF7A746BB063}"/>
                    </a:ext>
                  </a:extLst>
                </p:cNvPr>
                <p:cNvSpPr txBox="1"/>
                <p:nvPr/>
              </p:nvSpPr>
              <p:spPr>
                <a:xfrm>
                  <a:off x="6889360" y="2055749"/>
                  <a:ext cx="2254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l-GR" i="1">
                                <a:latin typeface="Cambria Math" panose="02040503050406030204" pitchFamily="18" charset="0"/>
                              </a:rPr>
                              <m:t>Φ</m:t>
                            </m:r>
                            <m:r>
                              <m:rPr>
                                <m:nor/>
                              </m:rPr>
                              <a:rPr lang="en-SG" dirty="0"/>
                              <m:t> </m:t>
                            </m:r>
                            <m:r>
                              <a:rPr lang="en-SG" b="0" i="1" smtClean="0">
                                <a:latin typeface="Cambria Math" panose="02040503050406030204" pitchFamily="18" charset="0"/>
                              </a:rPr>
                              <m:t>𝐿</m:t>
                            </m:r>
                          </m:e>
                          <m:sub>
                            <m:r>
                              <m:rPr>
                                <m:sty m:val="p"/>
                              </m:rPr>
                              <a:rPr lang="en-SG" b="0" i="0" smtClean="0">
                                <a:latin typeface="Cambria Math" panose="02040503050406030204" pitchFamily="18" charset="0"/>
                              </a:rPr>
                              <m:t>CE</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(1−</m:t>
                            </m:r>
                            <m:r>
                              <m:rPr>
                                <m:sty m:val="p"/>
                              </m:rPr>
                              <a:rPr lang="el-GR" i="1">
                                <a:latin typeface="Cambria Math" panose="02040503050406030204" pitchFamily="18" charset="0"/>
                              </a:rPr>
                              <m:t>Φ</m:t>
                            </m:r>
                            <m:r>
                              <m:rPr>
                                <m:nor/>
                              </m:rPr>
                              <a:rPr lang="en-SG" dirty="0"/>
                              <m:t> </m:t>
                            </m:r>
                            <m:r>
                              <a:rPr lang="en-SG" b="0" i="1" dirty="0" smtClean="0">
                                <a:latin typeface="Cambria Math" panose="02040503050406030204" pitchFamily="18" charset="0"/>
                              </a:rPr>
                              <m:t>)</m:t>
                            </m:r>
                            <m:r>
                              <a:rPr lang="en-SG" b="0" i="1" smtClean="0">
                                <a:latin typeface="Cambria Math" panose="02040503050406030204" pitchFamily="18" charset="0"/>
                              </a:rPr>
                              <m:t>𝐿</m:t>
                            </m:r>
                          </m:e>
                          <m:sub>
                            <m:r>
                              <a:rPr lang="en-SG" b="0" i="1" smtClean="0">
                                <a:latin typeface="Cambria Math" panose="02040503050406030204" pitchFamily="18" charset="0"/>
                              </a:rPr>
                              <m:t>𝐾𝑇</m:t>
                            </m:r>
                          </m:sub>
                        </m:sSub>
                      </m:oMath>
                    </m:oMathPara>
                  </a14:m>
                  <a:endParaRPr lang="en-SG" b="0" dirty="0"/>
                </a:p>
              </p:txBody>
            </p:sp>
          </mc:Choice>
          <mc:Fallback xmlns="">
            <p:sp>
              <p:nvSpPr>
                <p:cNvPr id="39" name="TextBox 38">
                  <a:extLst>
                    <a:ext uri="{FF2B5EF4-FFF2-40B4-BE49-F238E27FC236}">
                      <a16:creationId xmlns:a16="http://schemas.microsoft.com/office/drawing/2014/main" id="{E696D1C0-7075-46B9-A2E0-FF7A746BB063}"/>
                    </a:ext>
                  </a:extLst>
                </p:cNvPr>
                <p:cNvSpPr txBox="1">
                  <a:spLocks noRot="1" noChangeAspect="1" noMove="1" noResize="1" noEditPoints="1" noAdjustHandles="1" noChangeArrowheads="1" noChangeShapeType="1" noTextEdit="1"/>
                </p:cNvSpPr>
                <p:nvPr/>
              </p:nvSpPr>
              <p:spPr>
                <a:xfrm>
                  <a:off x="6889360" y="2055749"/>
                  <a:ext cx="2254640" cy="369332"/>
                </a:xfrm>
                <a:prstGeom prst="rect">
                  <a:avLst/>
                </a:prstGeom>
                <a:blipFill>
                  <a:blip r:embed="rId9"/>
                  <a:stretch>
                    <a:fillRect b="-13115"/>
                  </a:stretch>
                </a:blipFill>
              </p:spPr>
              <p:txBody>
                <a:bodyPr/>
                <a:lstStyle/>
                <a:p>
                  <a:r>
                    <a:rPr lang="en-SG">
                      <a:noFill/>
                    </a:rPr>
                    <a:t> </a:t>
                  </a:r>
                </a:p>
              </p:txBody>
            </p:sp>
          </mc:Fallback>
        </mc:AlternateContent>
      </p:grpSp>
      <p:sp>
        <p:nvSpPr>
          <p:cNvPr id="43" name="TextBox 42">
            <a:extLst>
              <a:ext uri="{FF2B5EF4-FFF2-40B4-BE49-F238E27FC236}">
                <a16:creationId xmlns:a16="http://schemas.microsoft.com/office/drawing/2014/main" id="{6E6F4057-E73C-4455-9FD2-95E2BF552E01}"/>
              </a:ext>
            </a:extLst>
          </p:cNvPr>
          <p:cNvSpPr txBox="1"/>
          <p:nvPr/>
        </p:nvSpPr>
        <p:spPr>
          <a:xfrm>
            <a:off x="7429483" y="5121885"/>
            <a:ext cx="1402080" cy="400110"/>
          </a:xfrm>
          <a:prstGeom prst="rect">
            <a:avLst/>
          </a:prstGeom>
          <a:noFill/>
        </p:spPr>
        <p:txBody>
          <a:bodyPr wrap="square" rtlCol="0">
            <a:spAutoFit/>
          </a:bodyPr>
          <a:lstStyle/>
          <a:p>
            <a:r>
              <a:rPr lang="en-SG" sz="2000" b="1" dirty="0">
                <a:solidFill>
                  <a:srgbClr val="FF0000"/>
                </a:solidFill>
              </a:rPr>
              <a:t>Teacher</a:t>
            </a:r>
          </a:p>
        </p:txBody>
      </p:sp>
      <p:sp>
        <p:nvSpPr>
          <p:cNvPr id="44" name="TextBox 43">
            <a:extLst>
              <a:ext uri="{FF2B5EF4-FFF2-40B4-BE49-F238E27FC236}">
                <a16:creationId xmlns:a16="http://schemas.microsoft.com/office/drawing/2014/main" id="{E1E240B4-ECCC-4334-A224-F0FDBBA9AE9D}"/>
              </a:ext>
            </a:extLst>
          </p:cNvPr>
          <p:cNvSpPr txBox="1"/>
          <p:nvPr/>
        </p:nvSpPr>
        <p:spPr>
          <a:xfrm>
            <a:off x="6624320" y="1515240"/>
            <a:ext cx="1402080" cy="400110"/>
          </a:xfrm>
          <a:prstGeom prst="rect">
            <a:avLst/>
          </a:prstGeom>
          <a:noFill/>
        </p:spPr>
        <p:txBody>
          <a:bodyPr wrap="square" rtlCol="0">
            <a:spAutoFit/>
          </a:bodyPr>
          <a:lstStyle/>
          <a:p>
            <a:r>
              <a:rPr lang="en-SG" sz="2000" b="1" dirty="0">
                <a:solidFill>
                  <a:srgbClr val="FF0000"/>
                </a:solidFill>
              </a:rPr>
              <a:t>Student</a:t>
            </a:r>
          </a:p>
        </p:txBody>
      </p:sp>
      <p:grpSp>
        <p:nvGrpSpPr>
          <p:cNvPr id="3" name="Group 2">
            <a:extLst>
              <a:ext uri="{FF2B5EF4-FFF2-40B4-BE49-F238E27FC236}">
                <a16:creationId xmlns:a16="http://schemas.microsoft.com/office/drawing/2014/main" id="{9501F70F-2274-4BE0-88C7-2764165EA4E8}"/>
              </a:ext>
            </a:extLst>
          </p:cNvPr>
          <p:cNvGrpSpPr/>
          <p:nvPr/>
        </p:nvGrpSpPr>
        <p:grpSpPr>
          <a:xfrm>
            <a:off x="6516992" y="4605688"/>
            <a:ext cx="995549" cy="1491949"/>
            <a:chOff x="6871927" y="4643975"/>
            <a:chExt cx="995549" cy="1491949"/>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2189462-1AA5-4547-A715-409C05EE4ABE}"/>
                    </a:ext>
                  </a:extLst>
                </p:cNvPr>
                <p:cNvSpPr txBox="1"/>
                <p:nvPr/>
              </p:nvSpPr>
              <p:spPr>
                <a:xfrm rot="5400000">
                  <a:off x="7521153" y="4975506"/>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SG" b="0" i="1" smtClean="0">
                                <a:latin typeface="Cambria Math" panose="02040503050406030204" pitchFamily="18" charset="0"/>
                              </a:rPr>
                              <m:t>𝑑</m:t>
                            </m:r>
                            <m:r>
                              <a:rPr lang="en-SG" b="0" i="1" smtClean="0">
                                <a:latin typeface="Cambria Math" panose="02040503050406030204" pitchFamily="18" charset="0"/>
                              </a:rPr>
                              <m:t>−</m:t>
                            </m:r>
                            <m:r>
                              <a:rPr lang="en-SG" b="0" i="1" smtClean="0">
                                <a:latin typeface="Cambria Math" panose="02040503050406030204" pitchFamily="18" charset="0"/>
                              </a:rPr>
                              <m:t>𝑠𝑐𝑎𝑙𝑒𝑑</m:t>
                            </m:r>
                          </m:sub>
                        </m:sSub>
                      </m:oMath>
                    </m:oMathPara>
                  </a14:m>
                  <a:endParaRPr lang="en-US" b="0" dirty="0"/>
                </a:p>
              </p:txBody>
            </p:sp>
          </mc:Choice>
          <mc:Fallback xmlns="">
            <p:sp>
              <p:nvSpPr>
                <p:cNvPr id="29" name="TextBox 28">
                  <a:extLst>
                    <a:ext uri="{FF2B5EF4-FFF2-40B4-BE49-F238E27FC236}">
                      <a16:creationId xmlns:a16="http://schemas.microsoft.com/office/drawing/2014/main" id="{B2189462-1AA5-4547-A715-409C05EE4ABE}"/>
                    </a:ext>
                  </a:extLst>
                </p:cNvPr>
                <p:cNvSpPr txBox="1">
                  <a:spLocks noRot="1" noChangeAspect="1" noMove="1" noResize="1" noEditPoints="1" noAdjustHandles="1" noChangeArrowheads="1" noChangeShapeType="1" noTextEdit="1"/>
                </p:cNvSpPr>
                <p:nvPr/>
              </p:nvSpPr>
              <p:spPr>
                <a:xfrm rot="5400000">
                  <a:off x="7521153" y="4975506"/>
                  <a:ext cx="323313" cy="369332"/>
                </a:xfrm>
                <a:prstGeom prst="rect">
                  <a:avLst/>
                </a:prstGeom>
                <a:blipFill>
                  <a:blip r:embed="rId10"/>
                  <a:stretch>
                    <a:fillRect b="-216981"/>
                  </a:stretch>
                </a:blipFill>
              </p:spPr>
              <p:txBody>
                <a:bodyPr/>
                <a:lstStyle/>
                <a:p>
                  <a:r>
                    <a:rPr lang="en-SG">
                      <a:noFill/>
                    </a:rPr>
                    <a:t> </a:t>
                  </a:r>
                </a:p>
              </p:txBody>
            </p:sp>
          </mc:Fallback>
        </mc:AlternateContent>
        <p:sp>
          <p:nvSpPr>
            <p:cNvPr id="40" name="Rectangle 39">
              <a:extLst>
                <a:ext uri="{FF2B5EF4-FFF2-40B4-BE49-F238E27FC236}">
                  <a16:creationId xmlns:a16="http://schemas.microsoft.com/office/drawing/2014/main" id="{353FEC7F-D8D7-41CF-8CE8-8E76430EC386}"/>
                </a:ext>
              </a:extLst>
            </p:cNvPr>
            <p:cNvSpPr/>
            <p:nvPr/>
          </p:nvSpPr>
          <p:spPr>
            <a:xfrm rot="5400000">
              <a:off x="6864204" y="5277113"/>
              <a:ext cx="1491949" cy="2256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42" name="TextBox 41">
              <a:extLst>
                <a:ext uri="{FF2B5EF4-FFF2-40B4-BE49-F238E27FC236}">
                  <a16:creationId xmlns:a16="http://schemas.microsoft.com/office/drawing/2014/main" id="{FE7AA1E7-B7CA-4C73-9237-79C00536B674}"/>
                </a:ext>
              </a:extLst>
            </p:cNvPr>
            <p:cNvSpPr txBox="1"/>
            <p:nvPr/>
          </p:nvSpPr>
          <p:spPr>
            <a:xfrm>
              <a:off x="6871927" y="5134839"/>
              <a:ext cx="817758" cy="307777"/>
            </a:xfrm>
            <a:prstGeom prst="rect">
              <a:avLst/>
            </a:prstGeom>
            <a:noFill/>
          </p:spPr>
          <p:txBody>
            <a:bodyPr wrap="square" rtlCol="0">
              <a:spAutoFit/>
            </a:bodyPr>
            <a:lstStyle/>
            <a:p>
              <a:r>
                <a:rPr lang="en-US" sz="1400" b="0" dirty="0"/>
                <a:t>scaling</a:t>
              </a:r>
            </a:p>
          </p:txBody>
        </p:sp>
      </p:grpSp>
      <p:cxnSp>
        <p:nvCxnSpPr>
          <p:cNvPr id="45" name="Straight Arrow Connector 44">
            <a:extLst>
              <a:ext uri="{FF2B5EF4-FFF2-40B4-BE49-F238E27FC236}">
                <a16:creationId xmlns:a16="http://schemas.microsoft.com/office/drawing/2014/main" id="{DB46282D-B661-43D7-AC37-E752348DA656}"/>
              </a:ext>
            </a:extLst>
          </p:cNvPr>
          <p:cNvCxnSpPr>
            <a:cxnSpLocks/>
          </p:cNvCxnSpPr>
          <p:nvPr/>
        </p:nvCxnSpPr>
        <p:spPr>
          <a:xfrm flipV="1">
            <a:off x="6483661" y="5373349"/>
            <a:ext cx="66245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1BDD5FAA-94F7-438A-B7EF-91738C777140}"/>
              </a:ext>
            </a:extLst>
          </p:cNvPr>
          <p:cNvSpPr/>
          <p:nvPr/>
        </p:nvSpPr>
        <p:spPr>
          <a:xfrm>
            <a:off x="6918337" y="2007474"/>
            <a:ext cx="2225663" cy="400110"/>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17" name="Rectangle: Rounded Corners 16">
            <a:extLst>
              <a:ext uri="{FF2B5EF4-FFF2-40B4-BE49-F238E27FC236}">
                <a16:creationId xmlns:a16="http://schemas.microsoft.com/office/drawing/2014/main" id="{842407A0-D1D4-4F9B-9366-9368A75C3E05}"/>
              </a:ext>
            </a:extLst>
          </p:cNvPr>
          <p:cNvSpPr/>
          <p:nvPr/>
        </p:nvSpPr>
        <p:spPr>
          <a:xfrm>
            <a:off x="2331341" y="2941146"/>
            <a:ext cx="1378554" cy="1539722"/>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9" name="Straight Arrow Connector 18">
            <a:extLst>
              <a:ext uri="{FF2B5EF4-FFF2-40B4-BE49-F238E27FC236}">
                <a16:creationId xmlns:a16="http://schemas.microsoft.com/office/drawing/2014/main" id="{8638C32C-54EA-43B6-9FC1-7E56936C06D6}"/>
              </a:ext>
            </a:extLst>
          </p:cNvPr>
          <p:cNvCxnSpPr>
            <a:stCxn id="17" idx="2"/>
          </p:cNvCxnSpPr>
          <p:nvPr/>
        </p:nvCxnSpPr>
        <p:spPr>
          <a:xfrm flipH="1">
            <a:off x="2464126" y="4480868"/>
            <a:ext cx="556492" cy="47622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B562CC-0DDB-4752-8497-989038D9A7B1}"/>
              </a:ext>
            </a:extLst>
          </p:cNvPr>
          <p:cNvSpPr txBox="1"/>
          <p:nvPr/>
        </p:nvSpPr>
        <p:spPr>
          <a:xfrm>
            <a:off x="1188721" y="4957095"/>
            <a:ext cx="3080334" cy="923330"/>
          </a:xfrm>
          <a:prstGeom prst="rect">
            <a:avLst/>
          </a:prstGeom>
          <a:noFill/>
        </p:spPr>
        <p:txBody>
          <a:bodyPr wrap="square" rtlCol="0">
            <a:spAutoFit/>
          </a:bodyPr>
          <a:lstStyle/>
          <a:p>
            <a:r>
              <a:rPr lang="en-SG" dirty="0"/>
              <a:t>Detached from the second classifier’s computational graph</a:t>
            </a:r>
          </a:p>
        </p:txBody>
      </p:sp>
      <p:sp>
        <p:nvSpPr>
          <p:cNvPr id="21" name="Slide Number Placeholder 20">
            <a:extLst>
              <a:ext uri="{FF2B5EF4-FFF2-40B4-BE49-F238E27FC236}">
                <a16:creationId xmlns:a16="http://schemas.microsoft.com/office/drawing/2014/main" id="{DDB3E4C1-7A0C-464F-91D5-0EEEB913AAB1}"/>
              </a:ext>
            </a:extLst>
          </p:cNvPr>
          <p:cNvSpPr>
            <a:spLocks noGrp="1"/>
          </p:cNvSpPr>
          <p:nvPr>
            <p:ph type="sldNum" sz="quarter" idx="12"/>
          </p:nvPr>
        </p:nvSpPr>
        <p:spPr/>
        <p:txBody>
          <a:bodyPr/>
          <a:lstStyle/>
          <a:p>
            <a:fld id="{8E6562B1-0B0F-0246-9532-09536BC2AE59}" type="slidenum">
              <a:rPr lang="en-US" smtClean="0"/>
              <a:t>21</a:t>
            </a:fld>
            <a:endParaRPr lang="en-US"/>
          </a:p>
        </p:txBody>
      </p:sp>
    </p:spTree>
    <p:extLst>
      <p:ext uri="{BB962C8B-B14F-4D97-AF65-F5344CB8AC3E}">
        <p14:creationId xmlns:p14="http://schemas.microsoft.com/office/powerpoint/2010/main" val="229556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1000"/>
                                        <p:tgtEl>
                                          <p:spTgt spid="43"/>
                                        </p:tgtEl>
                                      </p:cBhvr>
                                    </p:animEffect>
                                    <p:anim calcmode="lin" valueType="num">
                                      <p:cBhvr>
                                        <p:cTn id="15" dur="1000" fill="hold"/>
                                        <p:tgtEl>
                                          <p:spTgt spid="43"/>
                                        </p:tgtEl>
                                        <p:attrNameLst>
                                          <p:attrName>ppt_x</p:attrName>
                                        </p:attrNameLst>
                                      </p:cBhvr>
                                      <p:tavLst>
                                        <p:tav tm="0">
                                          <p:val>
                                            <p:strVal val="#ppt_x"/>
                                          </p:val>
                                        </p:tav>
                                        <p:tav tm="100000">
                                          <p:val>
                                            <p:strVal val="#ppt_x"/>
                                          </p:val>
                                        </p:tav>
                                      </p:tavLst>
                                    </p:anim>
                                    <p:anim calcmode="lin" valueType="num">
                                      <p:cBhvr>
                                        <p:cTn id="1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1000"/>
                                        <p:tgtEl>
                                          <p:spTgt spid="44"/>
                                        </p:tgtEl>
                                      </p:cBhvr>
                                    </p:animEffect>
                                    <p:anim calcmode="lin" valueType="num">
                                      <p:cBhvr>
                                        <p:cTn id="22" dur="1000" fill="hold"/>
                                        <p:tgtEl>
                                          <p:spTgt spid="44"/>
                                        </p:tgtEl>
                                        <p:attrNameLst>
                                          <p:attrName>ppt_x</p:attrName>
                                        </p:attrNameLst>
                                      </p:cBhvr>
                                      <p:tavLst>
                                        <p:tav tm="0">
                                          <p:val>
                                            <p:strVal val="#ppt_x"/>
                                          </p:val>
                                        </p:tav>
                                        <p:tav tm="100000">
                                          <p:val>
                                            <p:strVal val="#ppt_x"/>
                                          </p:val>
                                        </p:tav>
                                      </p:tavLst>
                                    </p:anim>
                                    <p:anim calcmode="lin" valueType="num">
                                      <p:cBhvr>
                                        <p:cTn id="2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anim calcmode="lin" valueType="num">
                                      <p:cBhvr>
                                        <p:cTn id="46" dur="1000" fill="hold"/>
                                        <p:tgtEl>
                                          <p:spTgt spid="20"/>
                                        </p:tgtEl>
                                        <p:attrNameLst>
                                          <p:attrName>ppt_x</p:attrName>
                                        </p:attrNameLst>
                                      </p:cBhvr>
                                      <p:tavLst>
                                        <p:tav tm="0">
                                          <p:val>
                                            <p:strVal val="#ppt_x"/>
                                          </p:val>
                                        </p:tav>
                                        <p:tav tm="100000">
                                          <p:val>
                                            <p:strVal val="#ppt_x"/>
                                          </p:val>
                                        </p:tav>
                                      </p:tavLst>
                                    </p:anim>
                                    <p:anim calcmode="lin" valueType="num">
                                      <p:cBhvr>
                                        <p:cTn id="4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16" grpId="0" animBg="1"/>
      <p:bldP spid="17" grpId="0" animBg="1"/>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6CAD-2F30-4E89-8862-4C7617138BF1}"/>
              </a:ext>
            </a:extLst>
          </p:cNvPr>
          <p:cNvSpPr>
            <a:spLocks noGrp="1"/>
          </p:cNvSpPr>
          <p:nvPr>
            <p:ph type="title"/>
          </p:nvPr>
        </p:nvSpPr>
        <p:spPr/>
        <p:txBody>
          <a:bodyPr/>
          <a:lstStyle/>
          <a:p>
            <a:r>
              <a:rPr lang="en-SG" dirty="0"/>
              <a:t>K</a:t>
            </a:r>
            <a:r>
              <a:rPr lang="en-US" altLang="zh-CN" dirty="0" err="1"/>
              <a:t>nowledge</a:t>
            </a:r>
            <a:r>
              <a:rPr lang="en-US" altLang="zh-CN" dirty="0"/>
              <a:t> transfer</a:t>
            </a:r>
            <a:endParaRPr lang="en-SG" dirty="0"/>
          </a:p>
        </p:txBody>
      </p:sp>
      <p:pic>
        <p:nvPicPr>
          <p:cNvPr id="5" name="Content Placeholder 4">
            <a:extLst>
              <a:ext uri="{FF2B5EF4-FFF2-40B4-BE49-F238E27FC236}">
                <a16:creationId xmlns:a16="http://schemas.microsoft.com/office/drawing/2014/main" id="{D088B7A3-504A-4A37-84DE-9FFE8338ED58}"/>
              </a:ext>
            </a:extLst>
          </p:cNvPr>
          <p:cNvPicPr>
            <a:picLocks noGrp="1" noChangeAspect="1"/>
          </p:cNvPicPr>
          <p:nvPr>
            <p:ph idx="1"/>
          </p:nvPr>
        </p:nvPicPr>
        <p:blipFill>
          <a:blip r:embed="rId3"/>
          <a:stretch>
            <a:fillRect/>
          </a:stretch>
        </p:blipFill>
        <p:spPr>
          <a:xfrm>
            <a:off x="3043237" y="1902777"/>
            <a:ext cx="3057525" cy="781050"/>
          </a:xfrm>
        </p:spPr>
      </p:pic>
      <p:pic>
        <p:nvPicPr>
          <p:cNvPr id="7" name="Picture 6">
            <a:extLst>
              <a:ext uri="{FF2B5EF4-FFF2-40B4-BE49-F238E27FC236}">
                <a16:creationId xmlns:a16="http://schemas.microsoft.com/office/drawing/2014/main" id="{15D344AB-D279-4AFE-A516-520921C06B68}"/>
              </a:ext>
            </a:extLst>
          </p:cNvPr>
          <p:cNvPicPr>
            <a:picLocks noChangeAspect="1"/>
          </p:cNvPicPr>
          <p:nvPr/>
        </p:nvPicPr>
        <p:blipFill>
          <a:blip r:embed="rId4"/>
          <a:stretch>
            <a:fillRect/>
          </a:stretch>
        </p:blipFill>
        <p:spPr>
          <a:xfrm>
            <a:off x="2762250" y="2874504"/>
            <a:ext cx="3619500" cy="1047750"/>
          </a:xfrm>
          <a:prstGeom prst="rect">
            <a:avLst/>
          </a:prstGeom>
        </p:spPr>
      </p:pic>
      <p:pic>
        <p:nvPicPr>
          <p:cNvPr id="9" name="Picture 8">
            <a:extLst>
              <a:ext uri="{FF2B5EF4-FFF2-40B4-BE49-F238E27FC236}">
                <a16:creationId xmlns:a16="http://schemas.microsoft.com/office/drawing/2014/main" id="{07D93D03-E1E9-4412-94A2-640FF3F5F2EE}"/>
              </a:ext>
            </a:extLst>
          </p:cNvPr>
          <p:cNvPicPr>
            <a:picLocks noChangeAspect="1"/>
          </p:cNvPicPr>
          <p:nvPr/>
        </p:nvPicPr>
        <p:blipFill>
          <a:blip r:embed="rId5"/>
          <a:stretch>
            <a:fillRect/>
          </a:stretch>
        </p:blipFill>
        <p:spPr>
          <a:xfrm>
            <a:off x="3224211" y="4112931"/>
            <a:ext cx="2695575" cy="923925"/>
          </a:xfrm>
          <a:prstGeom prst="rect">
            <a:avLst/>
          </a:prstGeom>
        </p:spPr>
      </p:pic>
      <p:sp>
        <p:nvSpPr>
          <p:cNvPr id="10" name="Slide Number Placeholder 9">
            <a:extLst>
              <a:ext uri="{FF2B5EF4-FFF2-40B4-BE49-F238E27FC236}">
                <a16:creationId xmlns:a16="http://schemas.microsoft.com/office/drawing/2014/main" id="{625B8C53-B53D-4B69-B695-D7AC66ACD300}"/>
              </a:ext>
            </a:extLst>
          </p:cNvPr>
          <p:cNvSpPr>
            <a:spLocks noGrp="1"/>
          </p:cNvSpPr>
          <p:nvPr>
            <p:ph type="sldNum" sz="quarter" idx="12"/>
          </p:nvPr>
        </p:nvSpPr>
        <p:spPr/>
        <p:txBody>
          <a:bodyPr/>
          <a:lstStyle/>
          <a:p>
            <a:fld id="{8E6562B1-0B0F-0246-9532-09536BC2AE59}" type="slidenum">
              <a:rPr lang="en-US" smtClean="0"/>
              <a:t>22</a:t>
            </a:fld>
            <a:endParaRPr lang="en-US"/>
          </a:p>
        </p:txBody>
      </p:sp>
    </p:spTree>
    <p:extLst>
      <p:ext uri="{BB962C8B-B14F-4D97-AF65-F5344CB8AC3E}">
        <p14:creationId xmlns:p14="http://schemas.microsoft.com/office/powerpoint/2010/main" val="25442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CBF9-17F1-486D-A52A-195CE6717798}"/>
              </a:ext>
            </a:extLst>
          </p:cNvPr>
          <p:cNvSpPr>
            <a:spLocks noGrp="1"/>
          </p:cNvSpPr>
          <p:nvPr>
            <p:ph type="title"/>
          </p:nvPr>
        </p:nvSpPr>
        <p:spPr/>
        <p:txBody>
          <a:bodyPr/>
          <a:lstStyle/>
          <a:p>
            <a:r>
              <a:rPr lang="en-SG" dirty="0"/>
              <a:t>Knowledge transfer</a:t>
            </a:r>
          </a:p>
        </p:txBody>
      </p:sp>
      <p:sp>
        <p:nvSpPr>
          <p:cNvPr id="3" name="Content Placeholder 2">
            <a:extLst>
              <a:ext uri="{FF2B5EF4-FFF2-40B4-BE49-F238E27FC236}">
                <a16:creationId xmlns:a16="http://schemas.microsoft.com/office/drawing/2014/main" id="{4E669E4D-6ECF-4150-98DB-9F59C372FC26}"/>
              </a:ext>
            </a:extLst>
          </p:cNvPr>
          <p:cNvSpPr>
            <a:spLocks noGrp="1"/>
          </p:cNvSpPr>
          <p:nvPr>
            <p:ph idx="1"/>
          </p:nvPr>
        </p:nvSpPr>
        <p:spPr/>
        <p:txBody>
          <a:bodyPr/>
          <a:lstStyle/>
          <a:p>
            <a:r>
              <a:rPr lang="en-SG" dirty="0"/>
              <a:t>Masking mechanism</a:t>
            </a:r>
          </a:p>
          <a:p>
            <a:pPr lvl="1">
              <a:buFont typeface="Arial" panose="020B0604020202020204" pitchFamily="34" charset="0"/>
              <a:buChar char="•"/>
            </a:pPr>
            <a:r>
              <a:rPr lang="en-SG" dirty="0"/>
              <a:t>Not all “teacher” is correct</a:t>
            </a:r>
          </a:p>
          <a:p>
            <a:pPr lvl="1">
              <a:buFont typeface="Arial" panose="020B0604020202020204" pitchFamily="34" charset="0"/>
              <a:buChar char="•"/>
            </a:pPr>
            <a:r>
              <a:rPr lang="en-SG" dirty="0"/>
              <a:t>KT-Tail: Only tail classes go through distillation</a:t>
            </a:r>
          </a:p>
          <a:p>
            <a:pPr lvl="1">
              <a:buFont typeface="Arial" panose="020B0604020202020204" pitchFamily="34" charset="0"/>
              <a:buChar char="•"/>
            </a:pPr>
            <a:r>
              <a:rPr lang="en-SG" dirty="0"/>
              <a:t>KT-DM: A dynamic mask where only inputs with correct “teacher”</a:t>
            </a:r>
            <a:r>
              <a:rPr lang="zh-CN" altLang="en-US" dirty="0"/>
              <a:t> </a:t>
            </a:r>
            <a:r>
              <a:rPr lang="en-SG" altLang="zh-CN" dirty="0"/>
              <a:t>prediction</a:t>
            </a:r>
            <a:r>
              <a:rPr lang="zh-CN" altLang="en-US" dirty="0"/>
              <a:t> </a:t>
            </a:r>
            <a:r>
              <a:rPr lang="en-SG" altLang="zh-CN" dirty="0"/>
              <a:t>go</a:t>
            </a:r>
            <a:r>
              <a:rPr lang="zh-CN" altLang="en-US" dirty="0"/>
              <a:t> </a:t>
            </a:r>
            <a:r>
              <a:rPr lang="en-SG" altLang="zh-CN" dirty="0"/>
              <a:t>through</a:t>
            </a:r>
            <a:r>
              <a:rPr lang="zh-CN" altLang="en-US" dirty="0"/>
              <a:t> </a:t>
            </a:r>
            <a:r>
              <a:rPr lang="en-SG" altLang="zh-CN" dirty="0"/>
              <a:t>distillation.</a:t>
            </a:r>
            <a:r>
              <a:rPr lang="zh-CN" altLang="en-US" dirty="0"/>
              <a:t> </a:t>
            </a:r>
            <a:endParaRPr lang="en-SG" dirty="0"/>
          </a:p>
        </p:txBody>
      </p:sp>
      <p:sp>
        <p:nvSpPr>
          <p:cNvPr id="4" name="Slide Number Placeholder 3">
            <a:extLst>
              <a:ext uri="{FF2B5EF4-FFF2-40B4-BE49-F238E27FC236}">
                <a16:creationId xmlns:a16="http://schemas.microsoft.com/office/drawing/2014/main" id="{E3110EFC-FF1C-40BE-9E50-BB0B024A505F}"/>
              </a:ext>
            </a:extLst>
          </p:cNvPr>
          <p:cNvSpPr>
            <a:spLocks noGrp="1"/>
          </p:cNvSpPr>
          <p:nvPr>
            <p:ph type="sldNum" sz="quarter" idx="12"/>
          </p:nvPr>
        </p:nvSpPr>
        <p:spPr/>
        <p:txBody>
          <a:bodyPr/>
          <a:lstStyle/>
          <a:p>
            <a:fld id="{8E6562B1-0B0F-0246-9532-09536BC2AE59}" type="slidenum">
              <a:rPr lang="en-US" smtClean="0"/>
              <a:t>23</a:t>
            </a:fld>
            <a:endParaRPr lang="en-US"/>
          </a:p>
        </p:txBody>
      </p:sp>
    </p:spTree>
    <p:extLst>
      <p:ext uri="{BB962C8B-B14F-4D97-AF65-F5344CB8AC3E}">
        <p14:creationId xmlns:p14="http://schemas.microsoft.com/office/powerpoint/2010/main" val="269464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3F5A-5BA1-4EF3-B019-156D29F2B6C8}"/>
              </a:ext>
            </a:extLst>
          </p:cNvPr>
          <p:cNvSpPr>
            <a:spLocks noGrp="1"/>
          </p:cNvSpPr>
          <p:nvPr>
            <p:ph type="title"/>
          </p:nvPr>
        </p:nvSpPr>
        <p:spPr/>
        <p:txBody>
          <a:bodyPr/>
          <a:lstStyle/>
          <a:p>
            <a:r>
              <a:rPr lang="en-SG" dirty="0"/>
              <a:t>Experiment</a:t>
            </a:r>
          </a:p>
        </p:txBody>
      </p:sp>
      <p:sp>
        <p:nvSpPr>
          <p:cNvPr id="3" name="Content Placeholder 2">
            <a:extLst>
              <a:ext uri="{FF2B5EF4-FFF2-40B4-BE49-F238E27FC236}">
                <a16:creationId xmlns:a16="http://schemas.microsoft.com/office/drawing/2014/main" id="{27D0E2D5-75C5-4912-A99A-6A72115D5566}"/>
              </a:ext>
            </a:extLst>
          </p:cNvPr>
          <p:cNvSpPr>
            <a:spLocks noGrp="1"/>
          </p:cNvSpPr>
          <p:nvPr>
            <p:ph idx="1"/>
          </p:nvPr>
        </p:nvSpPr>
        <p:spPr/>
        <p:txBody>
          <a:bodyPr>
            <a:normAutofit/>
          </a:bodyPr>
          <a:lstStyle/>
          <a:p>
            <a:r>
              <a:rPr lang="en-SG" dirty="0"/>
              <a:t>Dataset and experiment settings.</a:t>
            </a:r>
          </a:p>
          <a:p>
            <a:pPr lvl="1">
              <a:buFont typeface="Arial" panose="020B0604020202020204" pitchFamily="34" charset="0"/>
              <a:buChar char="•"/>
            </a:pPr>
            <a:r>
              <a:rPr lang="en-SG" dirty="0"/>
              <a:t>CIFAR-LT, ImageNet-LT</a:t>
            </a:r>
          </a:p>
          <a:p>
            <a:pPr lvl="1">
              <a:buFont typeface="Arial" panose="020B0604020202020204" pitchFamily="34" charset="0"/>
              <a:buChar char="•"/>
            </a:pPr>
            <a:r>
              <a:rPr lang="en-SG" dirty="0"/>
              <a:t>CIFAR-LT</a:t>
            </a:r>
          </a:p>
          <a:p>
            <a:pPr lvl="2">
              <a:buFont typeface="Arial" panose="020B0604020202020204" pitchFamily="34" charset="0"/>
              <a:buChar char="•"/>
            </a:pPr>
            <a:r>
              <a:rPr lang="en-SG" dirty="0"/>
              <a:t>ResNet-32</a:t>
            </a:r>
          </a:p>
          <a:p>
            <a:pPr lvl="2">
              <a:buFont typeface="Arial" panose="020B0604020202020204" pitchFamily="34" charset="0"/>
              <a:buChar char="•"/>
            </a:pPr>
            <a:r>
              <a:rPr lang="en-SG" dirty="0"/>
              <a:t>200 epochs</a:t>
            </a:r>
          </a:p>
          <a:p>
            <a:pPr lvl="1">
              <a:buFont typeface="Arial" panose="020B0604020202020204" pitchFamily="34" charset="0"/>
              <a:buChar char="•"/>
            </a:pPr>
            <a:r>
              <a:rPr lang="en-SG" dirty="0"/>
              <a:t>ImageNet-LT</a:t>
            </a:r>
          </a:p>
          <a:p>
            <a:pPr lvl="2">
              <a:buFont typeface="Arial" panose="020B0604020202020204" pitchFamily="34" charset="0"/>
              <a:buChar char="•"/>
            </a:pPr>
            <a:r>
              <a:rPr lang="en-SG" dirty="0"/>
              <a:t>ResNet-10, ResNet-50, ResNeXt-50</a:t>
            </a:r>
          </a:p>
          <a:p>
            <a:pPr lvl="2">
              <a:buFont typeface="Arial" panose="020B0604020202020204" pitchFamily="34" charset="0"/>
              <a:buChar char="•"/>
            </a:pPr>
            <a:r>
              <a:rPr lang="en-SG" dirty="0"/>
              <a:t>90 epochs</a:t>
            </a:r>
          </a:p>
          <a:p>
            <a:pPr lvl="2">
              <a:buFont typeface="Arial" panose="020B0604020202020204" pitchFamily="34" charset="0"/>
              <a:buChar char="•"/>
            </a:pPr>
            <a:endParaRPr lang="en-SG" dirty="0"/>
          </a:p>
          <a:p>
            <a:pPr lvl="2">
              <a:buFont typeface="Arial" panose="020B0604020202020204" pitchFamily="34" charset="0"/>
              <a:buChar char="•"/>
            </a:pPr>
            <a:endParaRPr lang="en-SG" dirty="0"/>
          </a:p>
        </p:txBody>
      </p:sp>
      <p:sp>
        <p:nvSpPr>
          <p:cNvPr id="4" name="Slide Number Placeholder 3">
            <a:extLst>
              <a:ext uri="{FF2B5EF4-FFF2-40B4-BE49-F238E27FC236}">
                <a16:creationId xmlns:a16="http://schemas.microsoft.com/office/drawing/2014/main" id="{CF83A2A1-657F-4DDB-BC10-4543EF4BE9AF}"/>
              </a:ext>
            </a:extLst>
          </p:cNvPr>
          <p:cNvSpPr>
            <a:spLocks noGrp="1"/>
          </p:cNvSpPr>
          <p:nvPr>
            <p:ph type="sldNum" sz="quarter" idx="12"/>
          </p:nvPr>
        </p:nvSpPr>
        <p:spPr/>
        <p:txBody>
          <a:bodyPr/>
          <a:lstStyle/>
          <a:p>
            <a:fld id="{8E6562B1-0B0F-0246-9532-09536BC2AE59}" type="slidenum">
              <a:rPr lang="en-US" smtClean="0"/>
              <a:t>24</a:t>
            </a:fld>
            <a:endParaRPr lang="en-US"/>
          </a:p>
        </p:txBody>
      </p:sp>
    </p:spTree>
    <p:extLst>
      <p:ext uri="{BB962C8B-B14F-4D97-AF65-F5344CB8AC3E}">
        <p14:creationId xmlns:p14="http://schemas.microsoft.com/office/powerpoint/2010/main" val="1768910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EE5B-07E8-4C34-ADE6-78665B00DB0D}"/>
              </a:ext>
            </a:extLst>
          </p:cNvPr>
          <p:cNvSpPr>
            <a:spLocks noGrp="1"/>
          </p:cNvSpPr>
          <p:nvPr>
            <p:ph type="title"/>
          </p:nvPr>
        </p:nvSpPr>
        <p:spPr/>
        <p:txBody>
          <a:bodyPr/>
          <a:lstStyle/>
          <a:p>
            <a:r>
              <a:rPr lang="en-SG" dirty="0"/>
              <a:t>Experiment result</a:t>
            </a:r>
          </a:p>
        </p:txBody>
      </p:sp>
      <p:sp>
        <p:nvSpPr>
          <p:cNvPr id="3" name="Content Placeholder 2">
            <a:extLst>
              <a:ext uri="{FF2B5EF4-FFF2-40B4-BE49-F238E27FC236}">
                <a16:creationId xmlns:a16="http://schemas.microsoft.com/office/drawing/2014/main" id="{98ACD630-A4BA-4784-A70C-090908D8A208}"/>
              </a:ext>
            </a:extLst>
          </p:cNvPr>
          <p:cNvSpPr>
            <a:spLocks noGrp="1"/>
          </p:cNvSpPr>
          <p:nvPr>
            <p:ph idx="1"/>
          </p:nvPr>
        </p:nvSpPr>
        <p:spPr/>
        <p:txBody>
          <a:bodyPr/>
          <a:lstStyle/>
          <a:p>
            <a:r>
              <a:rPr lang="en-SG" dirty="0"/>
              <a:t>Fusion baselines and scaling functions</a:t>
            </a:r>
          </a:p>
        </p:txBody>
      </p:sp>
      <p:grpSp>
        <p:nvGrpSpPr>
          <p:cNvPr id="4" name="Group 3">
            <a:extLst>
              <a:ext uri="{FF2B5EF4-FFF2-40B4-BE49-F238E27FC236}">
                <a16:creationId xmlns:a16="http://schemas.microsoft.com/office/drawing/2014/main" id="{6BC373BB-EBDD-4C94-BE12-5F8229B29A98}"/>
              </a:ext>
            </a:extLst>
          </p:cNvPr>
          <p:cNvGrpSpPr/>
          <p:nvPr/>
        </p:nvGrpSpPr>
        <p:grpSpPr>
          <a:xfrm>
            <a:off x="1134990" y="2431655"/>
            <a:ext cx="6874020" cy="3869418"/>
            <a:chOff x="1660552" y="2559213"/>
            <a:chExt cx="5185417" cy="3155229"/>
          </a:xfrm>
        </p:grpSpPr>
        <p:pic>
          <p:nvPicPr>
            <p:cNvPr id="5" name="Picture 4">
              <a:extLst>
                <a:ext uri="{FF2B5EF4-FFF2-40B4-BE49-F238E27FC236}">
                  <a16:creationId xmlns:a16="http://schemas.microsoft.com/office/drawing/2014/main" id="{D06FA12C-A0CB-4EF6-9B72-0965B8D213DF}"/>
                </a:ext>
              </a:extLst>
            </p:cNvPr>
            <p:cNvPicPr>
              <a:picLocks noChangeAspect="1"/>
            </p:cNvPicPr>
            <p:nvPr/>
          </p:nvPicPr>
          <p:blipFill>
            <a:blip r:embed="rId3"/>
            <a:stretch>
              <a:fillRect/>
            </a:stretch>
          </p:blipFill>
          <p:spPr>
            <a:xfrm>
              <a:off x="1660552" y="2559213"/>
              <a:ext cx="5139686" cy="2877585"/>
            </a:xfrm>
            <a:prstGeom prst="rect">
              <a:avLst/>
            </a:prstGeom>
          </p:spPr>
        </p:pic>
        <p:pic>
          <p:nvPicPr>
            <p:cNvPr id="6" name="Picture 5">
              <a:extLst>
                <a:ext uri="{FF2B5EF4-FFF2-40B4-BE49-F238E27FC236}">
                  <a16:creationId xmlns:a16="http://schemas.microsoft.com/office/drawing/2014/main" id="{ABE88A92-9BC4-4F53-8026-54C3FF89D026}"/>
                </a:ext>
              </a:extLst>
            </p:cNvPr>
            <p:cNvPicPr>
              <a:picLocks noChangeAspect="1"/>
            </p:cNvPicPr>
            <p:nvPr/>
          </p:nvPicPr>
          <p:blipFill>
            <a:blip r:embed="rId4"/>
            <a:stretch>
              <a:fillRect/>
            </a:stretch>
          </p:blipFill>
          <p:spPr>
            <a:xfrm>
              <a:off x="2624472" y="5413515"/>
              <a:ext cx="2010037" cy="300927"/>
            </a:xfrm>
            <a:prstGeom prst="rect">
              <a:avLst/>
            </a:prstGeom>
          </p:spPr>
        </p:pic>
        <p:pic>
          <p:nvPicPr>
            <p:cNvPr id="7" name="Picture 6">
              <a:extLst>
                <a:ext uri="{FF2B5EF4-FFF2-40B4-BE49-F238E27FC236}">
                  <a16:creationId xmlns:a16="http://schemas.microsoft.com/office/drawing/2014/main" id="{373073C4-6F8D-4DE3-A9B5-1999FEE4F747}"/>
                </a:ext>
              </a:extLst>
            </p:cNvPr>
            <p:cNvPicPr>
              <a:picLocks noChangeAspect="1"/>
            </p:cNvPicPr>
            <p:nvPr/>
          </p:nvPicPr>
          <p:blipFill>
            <a:blip r:embed="rId5"/>
            <a:stretch>
              <a:fillRect/>
            </a:stretch>
          </p:blipFill>
          <p:spPr>
            <a:xfrm>
              <a:off x="4701621" y="5421349"/>
              <a:ext cx="2144348" cy="285257"/>
            </a:xfrm>
            <a:prstGeom prst="rect">
              <a:avLst/>
            </a:prstGeom>
          </p:spPr>
        </p:pic>
      </p:grpSp>
      <p:sp>
        <p:nvSpPr>
          <p:cNvPr id="16" name="Rectangle: Rounded Corners 15">
            <a:extLst>
              <a:ext uri="{FF2B5EF4-FFF2-40B4-BE49-F238E27FC236}">
                <a16:creationId xmlns:a16="http://schemas.microsoft.com/office/drawing/2014/main" id="{88B565A3-7A6B-440E-B953-1D6E24FD7D36}"/>
              </a:ext>
            </a:extLst>
          </p:cNvPr>
          <p:cNvSpPr/>
          <p:nvPr/>
        </p:nvSpPr>
        <p:spPr>
          <a:xfrm>
            <a:off x="4572000" y="2888267"/>
            <a:ext cx="505400" cy="3015211"/>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7" name="Rectangle: Rounded Corners 16">
            <a:extLst>
              <a:ext uri="{FF2B5EF4-FFF2-40B4-BE49-F238E27FC236}">
                <a16:creationId xmlns:a16="http://schemas.microsoft.com/office/drawing/2014/main" id="{0E13BC71-721E-47E2-8D59-6A4F2DAF8C73}"/>
              </a:ext>
            </a:extLst>
          </p:cNvPr>
          <p:cNvSpPr/>
          <p:nvPr/>
        </p:nvSpPr>
        <p:spPr>
          <a:xfrm>
            <a:off x="7340278" y="2888267"/>
            <a:ext cx="505400" cy="3015211"/>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8" name="Rectangle: Rounded Corners 17">
            <a:extLst>
              <a:ext uri="{FF2B5EF4-FFF2-40B4-BE49-F238E27FC236}">
                <a16:creationId xmlns:a16="http://schemas.microsoft.com/office/drawing/2014/main" id="{1A1A2E9E-ABE6-41CC-BD65-BB66BA85F803}"/>
              </a:ext>
            </a:extLst>
          </p:cNvPr>
          <p:cNvSpPr/>
          <p:nvPr/>
        </p:nvSpPr>
        <p:spPr>
          <a:xfrm>
            <a:off x="4541688" y="2888267"/>
            <a:ext cx="624679" cy="202174"/>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9" name="Rectangle: Rounded Corners 18">
            <a:extLst>
              <a:ext uri="{FF2B5EF4-FFF2-40B4-BE49-F238E27FC236}">
                <a16:creationId xmlns:a16="http://schemas.microsoft.com/office/drawing/2014/main" id="{9F6B855A-FDA2-4FA3-AE23-22A3B7D39D26}"/>
              </a:ext>
            </a:extLst>
          </p:cNvPr>
          <p:cNvSpPr/>
          <p:nvPr/>
        </p:nvSpPr>
        <p:spPr>
          <a:xfrm>
            <a:off x="7280638" y="2888267"/>
            <a:ext cx="624679" cy="202174"/>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0" name="Slide Number Placeholder 19">
            <a:extLst>
              <a:ext uri="{FF2B5EF4-FFF2-40B4-BE49-F238E27FC236}">
                <a16:creationId xmlns:a16="http://schemas.microsoft.com/office/drawing/2014/main" id="{3220E7D9-615C-4AAD-8265-AFB692A8A116}"/>
              </a:ext>
            </a:extLst>
          </p:cNvPr>
          <p:cNvSpPr>
            <a:spLocks noGrp="1"/>
          </p:cNvSpPr>
          <p:nvPr>
            <p:ph type="sldNum" sz="quarter" idx="12"/>
          </p:nvPr>
        </p:nvSpPr>
        <p:spPr/>
        <p:txBody>
          <a:bodyPr/>
          <a:lstStyle/>
          <a:p>
            <a:fld id="{8E6562B1-0B0F-0246-9532-09536BC2AE59}" type="slidenum">
              <a:rPr lang="en-US" smtClean="0"/>
              <a:t>25</a:t>
            </a:fld>
            <a:endParaRPr lang="en-US"/>
          </a:p>
        </p:txBody>
      </p:sp>
    </p:spTree>
    <p:extLst>
      <p:ext uri="{BB962C8B-B14F-4D97-AF65-F5344CB8AC3E}">
        <p14:creationId xmlns:p14="http://schemas.microsoft.com/office/powerpoint/2010/main" val="81814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1000"/>
                                        <p:tgtEl>
                                          <p:spTgt spid="17"/>
                                        </p:tgtEl>
                                      </p:cBhvr>
                                    </p:animEffect>
                                    <p:anim calcmode="lin" valueType="num">
                                      <p:cBhvr>
                                        <p:cTn id="19" dur="1000"/>
                                        <p:tgtEl>
                                          <p:spTgt spid="17"/>
                                        </p:tgtEl>
                                        <p:attrNameLst>
                                          <p:attrName>ppt_x</p:attrName>
                                        </p:attrNameLst>
                                      </p:cBhvr>
                                      <p:tavLst>
                                        <p:tav tm="0">
                                          <p:val>
                                            <p:strVal val="ppt_x"/>
                                          </p:val>
                                        </p:tav>
                                        <p:tav tm="100000">
                                          <p:val>
                                            <p:strVal val="ppt_x"/>
                                          </p:val>
                                        </p:tav>
                                      </p:tavLst>
                                    </p:anim>
                                    <p:anim calcmode="lin" valueType="num">
                                      <p:cBhvr>
                                        <p:cTn id="20" dur="1000"/>
                                        <p:tgtEl>
                                          <p:spTgt spid="17"/>
                                        </p:tgtEl>
                                        <p:attrNameLst>
                                          <p:attrName>ppt_y</p:attrName>
                                        </p:attrNameLst>
                                      </p:cBhvr>
                                      <p:tavLst>
                                        <p:tav tm="0">
                                          <p:val>
                                            <p:strVal val="ppt_y"/>
                                          </p:val>
                                        </p:tav>
                                        <p:tav tm="100000">
                                          <p:val>
                                            <p:strVal val="ppt_y+.1"/>
                                          </p:val>
                                        </p:tav>
                                      </p:tavLst>
                                    </p:anim>
                                    <p:set>
                                      <p:cBhvr>
                                        <p:cTn id="21" dur="1" fill="hold">
                                          <p:stCondLst>
                                            <p:cond delay="999"/>
                                          </p:stCondLst>
                                        </p:cTn>
                                        <p:tgtEl>
                                          <p:spTgt spid="17"/>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16"/>
                                        </p:tgtEl>
                                      </p:cBhvr>
                                    </p:animEffect>
                                    <p:anim calcmode="lin" valueType="num">
                                      <p:cBhvr>
                                        <p:cTn id="24" dur="1000"/>
                                        <p:tgtEl>
                                          <p:spTgt spid="16"/>
                                        </p:tgtEl>
                                        <p:attrNameLst>
                                          <p:attrName>ppt_x</p:attrName>
                                        </p:attrNameLst>
                                      </p:cBhvr>
                                      <p:tavLst>
                                        <p:tav tm="0">
                                          <p:val>
                                            <p:strVal val="ppt_x"/>
                                          </p:val>
                                        </p:tav>
                                        <p:tav tm="100000">
                                          <p:val>
                                            <p:strVal val="ppt_x"/>
                                          </p:val>
                                        </p:tav>
                                      </p:tavLst>
                                    </p:anim>
                                    <p:anim calcmode="lin" valueType="num">
                                      <p:cBhvr>
                                        <p:cTn id="25" dur="1000"/>
                                        <p:tgtEl>
                                          <p:spTgt spid="16"/>
                                        </p:tgtEl>
                                        <p:attrNameLst>
                                          <p:attrName>ppt_y</p:attrName>
                                        </p:attrNameLst>
                                      </p:cBhvr>
                                      <p:tavLst>
                                        <p:tav tm="0">
                                          <p:val>
                                            <p:strVal val="ppt_y"/>
                                          </p:val>
                                        </p:tav>
                                        <p:tav tm="100000">
                                          <p:val>
                                            <p:strVal val="ppt_y+.1"/>
                                          </p:val>
                                        </p:tav>
                                      </p:tavLst>
                                    </p:anim>
                                    <p:set>
                                      <p:cBhvr>
                                        <p:cTn id="26" dur="1" fill="hold">
                                          <p:stCondLst>
                                            <p:cond delay="999"/>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1.94444E-6 3.7037E-7 L -1.94444E-6 0.40486 " pathEditMode="relative" rAng="0" ptsTypes="AA">
                                      <p:cBhvr>
                                        <p:cTn id="42" dur="2000" fill="hold"/>
                                        <p:tgtEl>
                                          <p:spTgt spid="19"/>
                                        </p:tgtEl>
                                        <p:attrNameLst>
                                          <p:attrName>ppt_x</p:attrName>
                                          <p:attrName>ppt_y</p:attrName>
                                        </p:attrNameLst>
                                      </p:cBhvr>
                                      <p:rCtr x="0" y="20231"/>
                                    </p:animMotion>
                                  </p:childTnLst>
                                </p:cTn>
                              </p:par>
                              <p:par>
                                <p:cTn id="43" presetID="42" presetClass="path" presetSubtype="0" accel="50000" decel="50000" fill="hold" grpId="1" nodeType="withEffect">
                                  <p:stCondLst>
                                    <p:cond delay="0"/>
                                  </p:stCondLst>
                                  <p:childTnLst>
                                    <p:animMotion origin="layout" path="M 8.33333E-7 3.7037E-7 L 0.00087 0.40486 " pathEditMode="relative" rAng="0" ptsTypes="AA">
                                      <p:cBhvr>
                                        <p:cTn id="44" dur="2000" fill="hold"/>
                                        <p:tgtEl>
                                          <p:spTgt spid="18"/>
                                        </p:tgtEl>
                                        <p:attrNameLst>
                                          <p:attrName>ppt_x</p:attrName>
                                          <p:attrName>ppt_y</p:attrName>
                                        </p:attrNameLst>
                                      </p:cBhvr>
                                      <p:rCtr x="35" y="20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BC83-0B5A-4CDD-892A-21317944E572}"/>
              </a:ext>
            </a:extLst>
          </p:cNvPr>
          <p:cNvSpPr>
            <a:spLocks noGrp="1"/>
          </p:cNvSpPr>
          <p:nvPr>
            <p:ph type="title"/>
          </p:nvPr>
        </p:nvSpPr>
        <p:spPr/>
        <p:txBody>
          <a:bodyPr/>
          <a:lstStyle/>
          <a:p>
            <a:r>
              <a:rPr lang="en-SG" dirty="0"/>
              <a:t>Experiment result</a:t>
            </a:r>
          </a:p>
        </p:txBody>
      </p:sp>
      <p:sp>
        <p:nvSpPr>
          <p:cNvPr id="3" name="Content Placeholder 2">
            <a:extLst>
              <a:ext uri="{FF2B5EF4-FFF2-40B4-BE49-F238E27FC236}">
                <a16:creationId xmlns:a16="http://schemas.microsoft.com/office/drawing/2014/main" id="{4BAD07F3-11E7-45A4-83E2-363E06BD4A09}"/>
              </a:ext>
            </a:extLst>
          </p:cNvPr>
          <p:cNvSpPr>
            <a:spLocks noGrp="1"/>
          </p:cNvSpPr>
          <p:nvPr>
            <p:ph idx="1"/>
          </p:nvPr>
        </p:nvSpPr>
        <p:spPr/>
        <p:txBody>
          <a:bodyPr/>
          <a:lstStyle/>
          <a:p>
            <a:r>
              <a:rPr lang="en-SG" dirty="0"/>
              <a:t>Fine-tuning</a:t>
            </a:r>
          </a:p>
        </p:txBody>
      </p:sp>
      <p:pic>
        <p:nvPicPr>
          <p:cNvPr id="5" name="Picture 4">
            <a:extLst>
              <a:ext uri="{FF2B5EF4-FFF2-40B4-BE49-F238E27FC236}">
                <a16:creationId xmlns:a16="http://schemas.microsoft.com/office/drawing/2014/main" id="{56A57509-5812-482E-A2EE-1C264A204661}"/>
              </a:ext>
            </a:extLst>
          </p:cNvPr>
          <p:cNvPicPr>
            <a:picLocks noChangeAspect="1"/>
          </p:cNvPicPr>
          <p:nvPr/>
        </p:nvPicPr>
        <p:blipFill>
          <a:blip r:embed="rId3"/>
          <a:stretch>
            <a:fillRect/>
          </a:stretch>
        </p:blipFill>
        <p:spPr>
          <a:xfrm>
            <a:off x="1966912" y="2931523"/>
            <a:ext cx="5210175" cy="2667000"/>
          </a:xfrm>
          <a:prstGeom prst="rect">
            <a:avLst/>
          </a:prstGeom>
        </p:spPr>
      </p:pic>
      <p:sp>
        <p:nvSpPr>
          <p:cNvPr id="6" name="TextBox 5">
            <a:extLst>
              <a:ext uri="{FF2B5EF4-FFF2-40B4-BE49-F238E27FC236}">
                <a16:creationId xmlns:a16="http://schemas.microsoft.com/office/drawing/2014/main" id="{EC9EDB1E-02D6-4980-B66C-E73FD1E51D38}"/>
              </a:ext>
            </a:extLst>
          </p:cNvPr>
          <p:cNvSpPr txBox="1"/>
          <p:nvPr/>
        </p:nvSpPr>
        <p:spPr>
          <a:xfrm>
            <a:off x="2756263" y="2521131"/>
            <a:ext cx="3487783" cy="461665"/>
          </a:xfrm>
          <a:prstGeom prst="rect">
            <a:avLst/>
          </a:prstGeom>
          <a:noFill/>
        </p:spPr>
        <p:txBody>
          <a:bodyPr wrap="square" rtlCol="0">
            <a:spAutoFit/>
          </a:bodyPr>
          <a:lstStyle/>
          <a:p>
            <a:pPr algn="ctr"/>
            <a:r>
              <a:rPr lang="en-SG" sz="2400" b="1" dirty="0"/>
              <a:t>CIFAR100-LT, ResNet-32</a:t>
            </a:r>
            <a:endParaRPr lang="en-SG" b="1" dirty="0"/>
          </a:p>
        </p:txBody>
      </p:sp>
      <p:sp>
        <p:nvSpPr>
          <p:cNvPr id="10" name="Slide Number Placeholder 9">
            <a:extLst>
              <a:ext uri="{FF2B5EF4-FFF2-40B4-BE49-F238E27FC236}">
                <a16:creationId xmlns:a16="http://schemas.microsoft.com/office/drawing/2014/main" id="{A949C952-7CBD-4704-AB56-F46AA9A14DFA}"/>
              </a:ext>
            </a:extLst>
          </p:cNvPr>
          <p:cNvSpPr>
            <a:spLocks noGrp="1"/>
          </p:cNvSpPr>
          <p:nvPr>
            <p:ph type="sldNum" sz="quarter" idx="12"/>
          </p:nvPr>
        </p:nvSpPr>
        <p:spPr/>
        <p:txBody>
          <a:bodyPr/>
          <a:lstStyle/>
          <a:p>
            <a:fld id="{8E6562B1-0B0F-0246-9532-09536BC2AE59}" type="slidenum">
              <a:rPr lang="en-US" smtClean="0"/>
              <a:t>26</a:t>
            </a:fld>
            <a:endParaRPr lang="en-US"/>
          </a:p>
        </p:txBody>
      </p:sp>
    </p:spTree>
    <p:extLst>
      <p:ext uri="{BB962C8B-B14F-4D97-AF65-F5344CB8AC3E}">
        <p14:creationId xmlns:p14="http://schemas.microsoft.com/office/powerpoint/2010/main" val="1527808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BC83-0B5A-4CDD-892A-21317944E572}"/>
              </a:ext>
            </a:extLst>
          </p:cNvPr>
          <p:cNvSpPr>
            <a:spLocks noGrp="1"/>
          </p:cNvSpPr>
          <p:nvPr>
            <p:ph type="title"/>
          </p:nvPr>
        </p:nvSpPr>
        <p:spPr/>
        <p:txBody>
          <a:bodyPr/>
          <a:lstStyle/>
          <a:p>
            <a:r>
              <a:rPr lang="en-SG" dirty="0"/>
              <a:t>Experiment result</a:t>
            </a:r>
          </a:p>
        </p:txBody>
      </p:sp>
      <p:sp>
        <p:nvSpPr>
          <p:cNvPr id="3" name="Content Placeholder 2">
            <a:extLst>
              <a:ext uri="{FF2B5EF4-FFF2-40B4-BE49-F238E27FC236}">
                <a16:creationId xmlns:a16="http://schemas.microsoft.com/office/drawing/2014/main" id="{4BAD07F3-11E7-45A4-83E2-363E06BD4A09}"/>
              </a:ext>
            </a:extLst>
          </p:cNvPr>
          <p:cNvSpPr>
            <a:spLocks noGrp="1"/>
          </p:cNvSpPr>
          <p:nvPr>
            <p:ph idx="1"/>
          </p:nvPr>
        </p:nvSpPr>
        <p:spPr/>
        <p:txBody>
          <a:bodyPr/>
          <a:lstStyle/>
          <a:p>
            <a:r>
              <a:rPr lang="en-SG" dirty="0"/>
              <a:t>Fine-tuning and knowledge transfer</a:t>
            </a:r>
          </a:p>
        </p:txBody>
      </p:sp>
      <p:pic>
        <p:nvPicPr>
          <p:cNvPr id="7" name="Picture 6">
            <a:extLst>
              <a:ext uri="{FF2B5EF4-FFF2-40B4-BE49-F238E27FC236}">
                <a16:creationId xmlns:a16="http://schemas.microsoft.com/office/drawing/2014/main" id="{AEE071FB-DC87-4BF4-A675-F972CD8FA75D}"/>
              </a:ext>
            </a:extLst>
          </p:cNvPr>
          <p:cNvPicPr>
            <a:picLocks noChangeAspect="1"/>
          </p:cNvPicPr>
          <p:nvPr/>
        </p:nvPicPr>
        <p:blipFill>
          <a:blip r:embed="rId3"/>
          <a:stretch>
            <a:fillRect/>
          </a:stretch>
        </p:blipFill>
        <p:spPr>
          <a:xfrm>
            <a:off x="1885541" y="3019789"/>
            <a:ext cx="5229225" cy="2828925"/>
          </a:xfrm>
          <a:prstGeom prst="rect">
            <a:avLst/>
          </a:prstGeom>
        </p:spPr>
      </p:pic>
      <p:sp>
        <p:nvSpPr>
          <p:cNvPr id="8" name="TextBox 7">
            <a:extLst>
              <a:ext uri="{FF2B5EF4-FFF2-40B4-BE49-F238E27FC236}">
                <a16:creationId xmlns:a16="http://schemas.microsoft.com/office/drawing/2014/main" id="{83142AE6-24DE-4E0E-B669-01BF6C83B790}"/>
              </a:ext>
            </a:extLst>
          </p:cNvPr>
          <p:cNvSpPr txBox="1"/>
          <p:nvPr/>
        </p:nvSpPr>
        <p:spPr>
          <a:xfrm>
            <a:off x="2762999" y="2558124"/>
            <a:ext cx="3487783" cy="461665"/>
          </a:xfrm>
          <a:prstGeom prst="rect">
            <a:avLst/>
          </a:prstGeom>
          <a:noFill/>
        </p:spPr>
        <p:txBody>
          <a:bodyPr wrap="square" rtlCol="0">
            <a:spAutoFit/>
          </a:bodyPr>
          <a:lstStyle/>
          <a:p>
            <a:pPr algn="ctr"/>
            <a:r>
              <a:rPr lang="en-SG" sz="2400" b="1" dirty="0"/>
              <a:t>ImageNet-LT, ResNet10</a:t>
            </a:r>
            <a:endParaRPr lang="en-SG" b="1" dirty="0"/>
          </a:p>
        </p:txBody>
      </p:sp>
      <p:sp>
        <p:nvSpPr>
          <p:cNvPr id="9" name="Oval 8">
            <a:extLst>
              <a:ext uri="{FF2B5EF4-FFF2-40B4-BE49-F238E27FC236}">
                <a16:creationId xmlns:a16="http://schemas.microsoft.com/office/drawing/2014/main" id="{93EE77ED-A81E-4CFC-A605-7155E72B1C29}"/>
              </a:ext>
            </a:extLst>
          </p:cNvPr>
          <p:cNvSpPr/>
          <p:nvPr/>
        </p:nvSpPr>
        <p:spPr>
          <a:xfrm>
            <a:off x="6270581" y="4275868"/>
            <a:ext cx="665796" cy="62078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Oval 3">
            <a:extLst>
              <a:ext uri="{FF2B5EF4-FFF2-40B4-BE49-F238E27FC236}">
                <a16:creationId xmlns:a16="http://schemas.microsoft.com/office/drawing/2014/main" id="{8E43612B-EC85-4F87-AADA-9C64A62E6723}"/>
              </a:ext>
            </a:extLst>
          </p:cNvPr>
          <p:cNvSpPr/>
          <p:nvPr/>
        </p:nvSpPr>
        <p:spPr>
          <a:xfrm>
            <a:off x="6171487" y="4813256"/>
            <a:ext cx="863984" cy="952061"/>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2A4F57E8-4106-4473-8F6C-8A2FDEAF3232}"/>
              </a:ext>
            </a:extLst>
          </p:cNvPr>
          <p:cNvSpPr/>
          <p:nvPr/>
        </p:nvSpPr>
        <p:spPr>
          <a:xfrm>
            <a:off x="5341791" y="5120640"/>
            <a:ext cx="750401" cy="339634"/>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6E87E6CF-91E8-468A-AD81-1BC32A307938}"/>
              </a:ext>
            </a:extLst>
          </p:cNvPr>
          <p:cNvSpPr/>
          <p:nvPr/>
        </p:nvSpPr>
        <p:spPr>
          <a:xfrm>
            <a:off x="1985554" y="3749040"/>
            <a:ext cx="5049917" cy="526828"/>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Rectangle: Rounded Corners 11">
            <a:extLst>
              <a:ext uri="{FF2B5EF4-FFF2-40B4-BE49-F238E27FC236}">
                <a16:creationId xmlns:a16="http://schemas.microsoft.com/office/drawing/2014/main" id="{C6BC0EAA-9196-476E-B1EF-E326C70D6035}"/>
              </a:ext>
            </a:extLst>
          </p:cNvPr>
          <p:cNvSpPr/>
          <p:nvPr/>
        </p:nvSpPr>
        <p:spPr>
          <a:xfrm>
            <a:off x="1981931" y="4534610"/>
            <a:ext cx="5049917" cy="339634"/>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3" name="Slide Number Placeholder 12">
            <a:extLst>
              <a:ext uri="{FF2B5EF4-FFF2-40B4-BE49-F238E27FC236}">
                <a16:creationId xmlns:a16="http://schemas.microsoft.com/office/drawing/2014/main" id="{B5C0965E-90C3-4D58-B93F-BBB48EEA01B7}"/>
              </a:ext>
            </a:extLst>
          </p:cNvPr>
          <p:cNvSpPr>
            <a:spLocks noGrp="1"/>
          </p:cNvSpPr>
          <p:nvPr>
            <p:ph type="sldNum" sz="quarter" idx="12"/>
          </p:nvPr>
        </p:nvSpPr>
        <p:spPr/>
        <p:txBody>
          <a:bodyPr/>
          <a:lstStyle/>
          <a:p>
            <a:fld id="{8E6562B1-0B0F-0246-9532-09536BC2AE59}" type="slidenum">
              <a:rPr lang="en-US" smtClean="0"/>
              <a:t>27</a:t>
            </a:fld>
            <a:endParaRPr lang="en-US"/>
          </a:p>
        </p:txBody>
      </p:sp>
    </p:spTree>
    <p:extLst>
      <p:ext uri="{BB962C8B-B14F-4D97-AF65-F5344CB8AC3E}">
        <p14:creationId xmlns:p14="http://schemas.microsoft.com/office/powerpoint/2010/main" val="239201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xit" presetSubtype="0" fill="hold" grpId="1" nodeType="clickEffect">
                                  <p:stCondLst>
                                    <p:cond delay="0"/>
                                  </p:stCondLst>
                                  <p:childTnLst>
                                    <p:animEffect transition="out" filter="fade">
                                      <p:cBhvr>
                                        <p:cTn id="31" dur="1000"/>
                                        <p:tgtEl>
                                          <p:spTgt spid="4"/>
                                        </p:tgtEl>
                                      </p:cBhvr>
                                    </p:animEffect>
                                    <p:anim calcmode="lin" valueType="num">
                                      <p:cBhvr>
                                        <p:cTn id="32" dur="1000"/>
                                        <p:tgtEl>
                                          <p:spTgt spid="4"/>
                                        </p:tgtEl>
                                        <p:attrNameLst>
                                          <p:attrName>ppt_x</p:attrName>
                                        </p:attrNameLst>
                                      </p:cBhvr>
                                      <p:tavLst>
                                        <p:tav tm="0">
                                          <p:val>
                                            <p:strVal val="ppt_x"/>
                                          </p:val>
                                        </p:tav>
                                        <p:tav tm="100000">
                                          <p:val>
                                            <p:strVal val="ppt_x"/>
                                          </p:val>
                                        </p:tav>
                                      </p:tavLst>
                                    </p:anim>
                                    <p:anim calcmode="lin" valueType="num">
                                      <p:cBhvr>
                                        <p:cTn id="33" dur="1000"/>
                                        <p:tgtEl>
                                          <p:spTgt spid="4"/>
                                        </p:tgtEl>
                                        <p:attrNameLst>
                                          <p:attrName>ppt_y</p:attrName>
                                        </p:attrNameLst>
                                      </p:cBhvr>
                                      <p:tavLst>
                                        <p:tav tm="0">
                                          <p:val>
                                            <p:strVal val="ppt_y"/>
                                          </p:val>
                                        </p:tav>
                                        <p:tav tm="100000">
                                          <p:val>
                                            <p:strVal val="ppt_y+.1"/>
                                          </p:val>
                                        </p:tav>
                                      </p:tavLst>
                                    </p:anim>
                                    <p:set>
                                      <p:cBhvr>
                                        <p:cTn id="34" dur="1" fill="hold">
                                          <p:stCondLst>
                                            <p:cond delay="999"/>
                                          </p:stCondLst>
                                        </p:cTn>
                                        <p:tgtEl>
                                          <p:spTgt spid="4"/>
                                        </p:tgtEl>
                                        <p:attrNameLst>
                                          <p:attrName>style.visibility</p:attrName>
                                        </p:attrNameLst>
                                      </p:cBhvr>
                                      <p:to>
                                        <p:strVal val="hidden"/>
                                      </p:to>
                                    </p:set>
                                  </p:childTnLst>
                                </p:cTn>
                              </p:par>
                              <p:par>
                                <p:cTn id="35" presetID="42" presetClass="exit" presetSubtype="0" fill="hold" grpId="1" nodeType="withEffect">
                                  <p:stCondLst>
                                    <p:cond delay="0"/>
                                  </p:stCondLst>
                                  <p:childTnLst>
                                    <p:animEffect transition="out" filter="fade">
                                      <p:cBhvr>
                                        <p:cTn id="36" dur="1000"/>
                                        <p:tgtEl>
                                          <p:spTgt spid="10"/>
                                        </p:tgtEl>
                                      </p:cBhvr>
                                    </p:animEffect>
                                    <p:anim calcmode="lin" valueType="num">
                                      <p:cBhvr>
                                        <p:cTn id="37" dur="1000"/>
                                        <p:tgtEl>
                                          <p:spTgt spid="10"/>
                                        </p:tgtEl>
                                        <p:attrNameLst>
                                          <p:attrName>ppt_x</p:attrName>
                                        </p:attrNameLst>
                                      </p:cBhvr>
                                      <p:tavLst>
                                        <p:tav tm="0">
                                          <p:val>
                                            <p:strVal val="ppt_x"/>
                                          </p:val>
                                        </p:tav>
                                        <p:tav tm="100000">
                                          <p:val>
                                            <p:strVal val="ppt_x"/>
                                          </p:val>
                                        </p:tav>
                                      </p:tavLst>
                                    </p:anim>
                                    <p:anim calcmode="lin" valueType="num">
                                      <p:cBhvr>
                                        <p:cTn id="38" dur="1000"/>
                                        <p:tgtEl>
                                          <p:spTgt spid="10"/>
                                        </p:tgtEl>
                                        <p:attrNameLst>
                                          <p:attrName>ppt_y</p:attrName>
                                        </p:attrNameLst>
                                      </p:cBhvr>
                                      <p:tavLst>
                                        <p:tav tm="0">
                                          <p:val>
                                            <p:strVal val="ppt_y"/>
                                          </p:val>
                                        </p:tav>
                                        <p:tav tm="100000">
                                          <p:val>
                                            <p:strVal val="ppt_y+.1"/>
                                          </p:val>
                                        </p:tav>
                                      </p:tavLst>
                                    </p:anim>
                                    <p:set>
                                      <p:cBhvr>
                                        <p:cTn id="39" dur="1" fill="hold">
                                          <p:stCondLst>
                                            <p:cond delay="999"/>
                                          </p:stCondLst>
                                        </p:cTn>
                                        <p:tgtEl>
                                          <p:spTgt spid="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4" grpId="0" animBg="1"/>
      <p:bldP spid="4" grpId="1" animBg="1"/>
      <p:bldP spid="10" grpId="0" animBg="1"/>
      <p:bldP spid="10" grpId="1"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83B7-C713-4421-8542-E26929E30F77}"/>
              </a:ext>
            </a:extLst>
          </p:cNvPr>
          <p:cNvSpPr>
            <a:spLocks noGrp="1"/>
          </p:cNvSpPr>
          <p:nvPr>
            <p:ph type="title"/>
          </p:nvPr>
        </p:nvSpPr>
        <p:spPr/>
        <p:txBody>
          <a:bodyPr/>
          <a:lstStyle/>
          <a:p>
            <a:r>
              <a:rPr lang="en-SG" dirty="0"/>
              <a:t>E</a:t>
            </a:r>
            <a:r>
              <a:rPr lang="en-US" altLang="zh-CN" dirty="0" err="1"/>
              <a:t>xperiment</a:t>
            </a:r>
            <a:r>
              <a:rPr lang="en-US" altLang="zh-CN" dirty="0"/>
              <a:t> result</a:t>
            </a:r>
            <a:endParaRPr lang="en-SG" dirty="0"/>
          </a:p>
        </p:txBody>
      </p:sp>
      <p:pic>
        <p:nvPicPr>
          <p:cNvPr id="5" name="Picture 4">
            <a:extLst>
              <a:ext uri="{FF2B5EF4-FFF2-40B4-BE49-F238E27FC236}">
                <a16:creationId xmlns:a16="http://schemas.microsoft.com/office/drawing/2014/main" id="{1907C05A-B126-4564-8C08-6194539D89C4}"/>
              </a:ext>
            </a:extLst>
          </p:cNvPr>
          <p:cNvPicPr>
            <a:picLocks noChangeAspect="1"/>
          </p:cNvPicPr>
          <p:nvPr/>
        </p:nvPicPr>
        <p:blipFill>
          <a:blip r:embed="rId3"/>
          <a:stretch>
            <a:fillRect/>
          </a:stretch>
        </p:blipFill>
        <p:spPr>
          <a:xfrm>
            <a:off x="4283615" y="2880695"/>
            <a:ext cx="4569335" cy="2276299"/>
          </a:xfrm>
          <a:prstGeom prst="rect">
            <a:avLst/>
          </a:prstGeom>
        </p:spPr>
      </p:pic>
      <p:pic>
        <p:nvPicPr>
          <p:cNvPr id="7" name="Picture 6">
            <a:extLst>
              <a:ext uri="{FF2B5EF4-FFF2-40B4-BE49-F238E27FC236}">
                <a16:creationId xmlns:a16="http://schemas.microsoft.com/office/drawing/2014/main" id="{1C3C7FF4-A0B7-48D3-A4B2-C8F0F0B6E75C}"/>
              </a:ext>
            </a:extLst>
          </p:cNvPr>
          <p:cNvPicPr>
            <a:picLocks noChangeAspect="1"/>
          </p:cNvPicPr>
          <p:nvPr/>
        </p:nvPicPr>
        <p:blipFill>
          <a:blip r:embed="rId4"/>
          <a:stretch>
            <a:fillRect/>
          </a:stretch>
        </p:blipFill>
        <p:spPr>
          <a:xfrm>
            <a:off x="457200" y="2880695"/>
            <a:ext cx="3826415" cy="2276298"/>
          </a:xfrm>
          <a:prstGeom prst="rect">
            <a:avLst/>
          </a:prstGeom>
        </p:spPr>
      </p:pic>
      <p:sp>
        <p:nvSpPr>
          <p:cNvPr id="10" name="TextBox 9">
            <a:extLst>
              <a:ext uri="{FF2B5EF4-FFF2-40B4-BE49-F238E27FC236}">
                <a16:creationId xmlns:a16="http://schemas.microsoft.com/office/drawing/2014/main" id="{3421D912-EB14-470C-9D63-9DDD7D388F48}"/>
              </a:ext>
            </a:extLst>
          </p:cNvPr>
          <p:cNvSpPr txBox="1"/>
          <p:nvPr/>
        </p:nvSpPr>
        <p:spPr>
          <a:xfrm>
            <a:off x="626515" y="2290298"/>
            <a:ext cx="3487783" cy="461665"/>
          </a:xfrm>
          <a:prstGeom prst="rect">
            <a:avLst/>
          </a:prstGeom>
          <a:noFill/>
        </p:spPr>
        <p:txBody>
          <a:bodyPr wrap="square" rtlCol="0">
            <a:spAutoFit/>
          </a:bodyPr>
          <a:lstStyle/>
          <a:p>
            <a:pPr algn="ctr"/>
            <a:r>
              <a:rPr lang="en-SG" sz="2400" b="1" dirty="0"/>
              <a:t>ResNet-50</a:t>
            </a:r>
            <a:endParaRPr lang="en-SG" b="1" dirty="0"/>
          </a:p>
        </p:txBody>
      </p:sp>
      <p:sp>
        <p:nvSpPr>
          <p:cNvPr id="11" name="TextBox 10">
            <a:extLst>
              <a:ext uri="{FF2B5EF4-FFF2-40B4-BE49-F238E27FC236}">
                <a16:creationId xmlns:a16="http://schemas.microsoft.com/office/drawing/2014/main" id="{2389E455-BC9B-4D52-8CDE-DEA944BDCBF9}"/>
              </a:ext>
            </a:extLst>
          </p:cNvPr>
          <p:cNvSpPr txBox="1"/>
          <p:nvPr/>
        </p:nvSpPr>
        <p:spPr>
          <a:xfrm>
            <a:off x="5029704" y="2290298"/>
            <a:ext cx="3487783" cy="461665"/>
          </a:xfrm>
          <a:prstGeom prst="rect">
            <a:avLst/>
          </a:prstGeom>
          <a:noFill/>
        </p:spPr>
        <p:txBody>
          <a:bodyPr wrap="square" rtlCol="0">
            <a:spAutoFit/>
          </a:bodyPr>
          <a:lstStyle/>
          <a:p>
            <a:pPr algn="ctr"/>
            <a:r>
              <a:rPr lang="en-SG" sz="2400" b="1" dirty="0"/>
              <a:t>ResNeXt-50</a:t>
            </a:r>
            <a:endParaRPr lang="en-SG" b="1" dirty="0"/>
          </a:p>
        </p:txBody>
      </p:sp>
      <p:sp>
        <p:nvSpPr>
          <p:cNvPr id="12" name="Slide Number Placeholder 11">
            <a:extLst>
              <a:ext uri="{FF2B5EF4-FFF2-40B4-BE49-F238E27FC236}">
                <a16:creationId xmlns:a16="http://schemas.microsoft.com/office/drawing/2014/main" id="{6BD25BA0-56F7-4074-98F7-15F7DBFFCD77}"/>
              </a:ext>
            </a:extLst>
          </p:cNvPr>
          <p:cNvSpPr>
            <a:spLocks noGrp="1"/>
          </p:cNvSpPr>
          <p:nvPr>
            <p:ph type="sldNum" sz="quarter" idx="12"/>
          </p:nvPr>
        </p:nvSpPr>
        <p:spPr/>
        <p:txBody>
          <a:bodyPr/>
          <a:lstStyle/>
          <a:p>
            <a:fld id="{8E6562B1-0B0F-0246-9532-09536BC2AE59}" type="slidenum">
              <a:rPr lang="en-US" smtClean="0"/>
              <a:t>28</a:t>
            </a:fld>
            <a:endParaRPr lang="en-US"/>
          </a:p>
        </p:txBody>
      </p:sp>
      <p:sp>
        <p:nvSpPr>
          <p:cNvPr id="3" name="Rectangle: Rounded Corners 2">
            <a:extLst>
              <a:ext uri="{FF2B5EF4-FFF2-40B4-BE49-F238E27FC236}">
                <a16:creationId xmlns:a16="http://schemas.microsoft.com/office/drawing/2014/main" id="{B0F2D0A9-C20C-4DB6-BBDE-991EACE50B6B}"/>
              </a:ext>
            </a:extLst>
          </p:cNvPr>
          <p:cNvSpPr/>
          <p:nvPr/>
        </p:nvSpPr>
        <p:spPr>
          <a:xfrm>
            <a:off x="626515" y="4226011"/>
            <a:ext cx="3487783" cy="222421"/>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6B8D94D2-939E-4A3F-8919-9531C6544682}"/>
              </a:ext>
            </a:extLst>
          </p:cNvPr>
          <p:cNvSpPr/>
          <p:nvPr/>
        </p:nvSpPr>
        <p:spPr>
          <a:xfrm>
            <a:off x="4452932" y="4489621"/>
            <a:ext cx="4114800" cy="222421"/>
          </a:xfrm>
          <a:prstGeom prst="round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5427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B221D4D-C419-474B-ADAC-75EC6B914235}"/>
                  </a:ext>
                </a:extLst>
              </p:cNvPr>
              <p:cNvSpPr>
                <a:spLocks noGrp="1"/>
              </p:cNvSpPr>
              <p:nvPr>
                <p:ph type="title"/>
              </p:nvPr>
            </p:nvSpPr>
            <p:spPr/>
            <p:txBody>
              <a:bodyPr>
                <a:normAutofit/>
              </a:bodyPr>
              <a:lstStyle/>
              <a:p>
                <a:r>
                  <a:rPr lang="en-SG" dirty="0"/>
                  <a:t>Ablation study on </a:t>
                </a:r>
                <a14:m>
                  <m:oMath xmlns:m="http://schemas.openxmlformats.org/officeDocument/2006/math">
                    <m:r>
                      <m:rPr>
                        <m:sty m:val="p"/>
                      </m:rPr>
                      <a:rPr lang="en-SG" b="0" i="1" smtClean="0">
                        <a:latin typeface="Cambria Math" panose="02040503050406030204" pitchFamily="18" charset="0"/>
                      </a:rPr>
                      <m:t>α</m:t>
                    </m:r>
                  </m:oMath>
                </a14:m>
                <a:endParaRPr lang="en-SG" dirty="0"/>
              </a:p>
            </p:txBody>
          </p:sp>
        </mc:Choice>
        <mc:Fallback xmlns="">
          <p:sp>
            <p:nvSpPr>
              <p:cNvPr id="2" name="Title 1">
                <a:extLst>
                  <a:ext uri="{FF2B5EF4-FFF2-40B4-BE49-F238E27FC236}">
                    <a16:creationId xmlns:a16="http://schemas.microsoft.com/office/drawing/2014/main" id="{9B221D4D-C419-474B-ADAC-75EC6B914235}"/>
                  </a:ext>
                </a:extLst>
              </p:cNvPr>
              <p:cNvSpPr>
                <a:spLocks noGrp="1" noRot="1" noChangeAspect="1" noMove="1" noResize="1" noEditPoints="1" noAdjustHandles="1" noChangeArrowheads="1" noChangeShapeType="1" noTextEdit="1"/>
              </p:cNvSpPr>
              <p:nvPr>
                <p:ph type="title"/>
              </p:nvPr>
            </p:nvSpPr>
            <p:spPr>
              <a:blipFill>
                <a:blip r:embed="rId3"/>
                <a:stretch>
                  <a:fillRect l="-2963" b="-851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4834EF-7FCB-4837-B3EE-237DB7691AF8}"/>
                  </a:ext>
                </a:extLst>
              </p:cNvPr>
              <p:cNvSpPr>
                <a:spLocks noGrp="1"/>
              </p:cNvSpPr>
              <p:nvPr>
                <p:ph idx="1"/>
              </p:nvPr>
            </p:nvSpPr>
            <p:spPr/>
            <p:txBody>
              <a:bodyPr/>
              <a:lstStyle/>
              <a:p>
                <a14:m>
                  <m:oMath xmlns:m="http://schemas.openxmlformats.org/officeDocument/2006/math">
                    <m:r>
                      <a:rPr lang="en-SG" b="0" i="1" smtClean="0">
                        <a:latin typeface="Cambria Math" panose="02040503050406030204" pitchFamily="18" charset="0"/>
                      </a:rPr>
                      <m:t>𝑀</m:t>
                    </m:r>
                    <m:r>
                      <a:rPr lang="en-SG" b="0" i="1" smtClean="0">
                        <a:latin typeface="Cambria Math" panose="02040503050406030204" pitchFamily="18" charset="0"/>
                        <a:ea typeface="Cambria Math" panose="02040503050406030204" pitchFamily="18" charset="0"/>
                      </a:rPr>
                      <m:t>←</m:t>
                    </m:r>
                    <m:r>
                      <m:rPr>
                        <m:sty m:val="p"/>
                      </m:rPr>
                      <a:rPr lang="en-SG" b="0" i="1" smtClean="0">
                        <a:latin typeface="Cambria Math" panose="02040503050406030204" pitchFamily="18" charset="0"/>
                      </a:rPr>
                      <m:t>α</m:t>
                    </m:r>
                    <m:r>
                      <m:rPr>
                        <m:sty m:val="p"/>
                      </m:rPr>
                      <a:rPr lang="en-SG" b="0" i="0" smtClean="0">
                        <a:latin typeface="Cambria Math" panose="02040503050406030204" pitchFamily="18" charset="0"/>
                      </a:rPr>
                      <m:t>M</m:t>
                    </m:r>
                    <m:r>
                      <a:rPr lang="en-SG" b="0" i="0" smtClean="0">
                        <a:latin typeface="Cambria Math" panose="02040503050406030204" pitchFamily="18" charset="0"/>
                      </a:rPr>
                      <m:t>+(1−</m:t>
                    </m:r>
                    <m:r>
                      <m:rPr>
                        <m:sty m:val="p"/>
                      </m:rPr>
                      <a:rPr lang="en-SG" b="0" i="1" smtClean="0">
                        <a:latin typeface="Cambria Math" panose="02040503050406030204" pitchFamily="18" charset="0"/>
                      </a:rPr>
                      <m:t>α</m:t>
                    </m:r>
                    <m:sSup>
                      <m:sSupPr>
                        <m:ctrlPr>
                          <a:rPr lang="en-SG" b="0" i="1" smtClean="0">
                            <a:latin typeface="Cambria Math" panose="02040503050406030204" pitchFamily="18" charset="0"/>
                          </a:rPr>
                        </m:ctrlPr>
                      </m:sSupPr>
                      <m:e>
                        <m:r>
                          <a:rPr lang="en-SG" b="0" i="0" smtClean="0">
                            <a:latin typeface="Cambria Math" panose="02040503050406030204" pitchFamily="18" charset="0"/>
                          </a:rPr>
                          <m:t>)</m:t>
                        </m:r>
                        <m:r>
                          <m:rPr>
                            <m:sty m:val="p"/>
                          </m:rPr>
                          <a:rPr lang="en-SG" b="0" i="0" smtClean="0">
                            <a:latin typeface="Cambria Math" panose="02040503050406030204" pitchFamily="18" charset="0"/>
                          </a:rPr>
                          <m:t>M</m:t>
                        </m:r>
                      </m:e>
                      <m:sup>
                        <m:r>
                          <m:rPr>
                            <m:sty m:val="p"/>
                          </m:rPr>
                          <a:rPr lang="en-SG" b="0" i="0" smtClean="0">
                            <a:latin typeface="Cambria Math" panose="02040503050406030204" pitchFamily="18" charset="0"/>
                          </a:rPr>
                          <m:t>minibatch</m:t>
                        </m:r>
                      </m:sup>
                    </m:sSup>
                  </m:oMath>
                </a14:m>
                <a:endParaRPr lang="en-SG" dirty="0"/>
              </a:p>
              <a:p>
                <a:endParaRPr lang="en-SG" dirty="0"/>
              </a:p>
            </p:txBody>
          </p:sp>
        </mc:Choice>
        <mc:Fallback xmlns="">
          <p:sp>
            <p:nvSpPr>
              <p:cNvPr id="3" name="Content Placeholder 2">
                <a:extLst>
                  <a:ext uri="{FF2B5EF4-FFF2-40B4-BE49-F238E27FC236}">
                    <a16:creationId xmlns:a16="http://schemas.microsoft.com/office/drawing/2014/main" id="{2C4834EF-7FCB-4837-B3EE-237DB7691AF8}"/>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SG">
                    <a:noFill/>
                  </a:rPr>
                  <a:t> </a:t>
                </a:r>
              </a:p>
            </p:txBody>
          </p:sp>
        </mc:Fallback>
      </mc:AlternateContent>
      <p:pic>
        <p:nvPicPr>
          <p:cNvPr id="4" name="Content Placeholder 4">
            <a:extLst>
              <a:ext uri="{FF2B5EF4-FFF2-40B4-BE49-F238E27FC236}">
                <a16:creationId xmlns:a16="http://schemas.microsoft.com/office/drawing/2014/main" id="{131C4DE1-0964-4116-918F-19D7E4B1E45D}"/>
              </a:ext>
            </a:extLst>
          </p:cNvPr>
          <p:cNvPicPr>
            <a:picLocks noChangeAspect="1"/>
          </p:cNvPicPr>
          <p:nvPr/>
        </p:nvPicPr>
        <p:blipFill>
          <a:blip r:embed="rId5"/>
          <a:stretch>
            <a:fillRect/>
          </a:stretch>
        </p:blipFill>
        <p:spPr>
          <a:xfrm>
            <a:off x="1129937" y="2946255"/>
            <a:ext cx="6884126" cy="2125602"/>
          </a:xfrm>
          <a:prstGeom prst="rect">
            <a:avLst/>
          </a:prstGeom>
        </p:spPr>
      </p:pic>
      <p:sp>
        <p:nvSpPr>
          <p:cNvPr id="5" name="Slide Number Placeholder 4">
            <a:extLst>
              <a:ext uri="{FF2B5EF4-FFF2-40B4-BE49-F238E27FC236}">
                <a16:creationId xmlns:a16="http://schemas.microsoft.com/office/drawing/2014/main" id="{BC8C2BBC-3F67-4FC7-97FF-80BE79A4E3F8}"/>
              </a:ext>
            </a:extLst>
          </p:cNvPr>
          <p:cNvSpPr>
            <a:spLocks noGrp="1"/>
          </p:cNvSpPr>
          <p:nvPr>
            <p:ph type="sldNum" sz="quarter" idx="12"/>
          </p:nvPr>
        </p:nvSpPr>
        <p:spPr/>
        <p:txBody>
          <a:bodyPr/>
          <a:lstStyle/>
          <a:p>
            <a:fld id="{8E6562B1-0B0F-0246-9532-09536BC2AE59}" type="slidenum">
              <a:rPr lang="en-US" smtClean="0"/>
              <a:t>29</a:t>
            </a:fld>
            <a:endParaRPr lang="en-US"/>
          </a:p>
        </p:txBody>
      </p:sp>
    </p:spTree>
    <p:extLst>
      <p:ext uri="{BB962C8B-B14F-4D97-AF65-F5344CB8AC3E}">
        <p14:creationId xmlns:p14="http://schemas.microsoft.com/office/powerpoint/2010/main" val="132471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Background</a:t>
            </a:r>
          </a:p>
        </p:txBody>
      </p:sp>
      <p:sp>
        <p:nvSpPr>
          <p:cNvPr id="5" name="AutoShape 2" descr="Google AI Blog: Train your own image classifier with Inception in TensorFlow">
            <a:extLst>
              <a:ext uri="{FF2B5EF4-FFF2-40B4-BE49-F238E27FC236}">
                <a16:creationId xmlns:a16="http://schemas.microsoft.com/office/drawing/2014/main" id="{8B349450-3EFF-45F9-A33F-8B5F58E5832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4" name="Picture 3">
            <a:extLst>
              <a:ext uri="{FF2B5EF4-FFF2-40B4-BE49-F238E27FC236}">
                <a16:creationId xmlns:a16="http://schemas.microsoft.com/office/drawing/2014/main" id="{4EFBABC2-DB6D-4186-B904-0F8532729C0F}"/>
              </a:ext>
            </a:extLst>
          </p:cNvPr>
          <p:cNvPicPr>
            <a:picLocks noChangeAspect="1"/>
          </p:cNvPicPr>
          <p:nvPr/>
        </p:nvPicPr>
        <p:blipFill>
          <a:blip r:embed="rId3"/>
          <a:stretch>
            <a:fillRect/>
          </a:stretch>
        </p:blipFill>
        <p:spPr>
          <a:xfrm>
            <a:off x="1293339" y="2450269"/>
            <a:ext cx="6252521" cy="3767212"/>
          </a:xfrm>
          <a:prstGeom prst="rect">
            <a:avLst/>
          </a:prstGeom>
        </p:spPr>
      </p:pic>
      <p:pic>
        <p:nvPicPr>
          <p:cNvPr id="9" name="Picture 8">
            <a:extLst>
              <a:ext uri="{FF2B5EF4-FFF2-40B4-BE49-F238E27FC236}">
                <a16:creationId xmlns:a16="http://schemas.microsoft.com/office/drawing/2014/main" id="{ECDF9E0E-C956-4548-837C-6C222466AF89}"/>
              </a:ext>
            </a:extLst>
          </p:cNvPr>
          <p:cNvPicPr>
            <a:picLocks noChangeAspect="1"/>
          </p:cNvPicPr>
          <p:nvPr/>
        </p:nvPicPr>
        <p:blipFill>
          <a:blip r:embed="rId4"/>
          <a:stretch>
            <a:fillRect/>
          </a:stretch>
        </p:blipFill>
        <p:spPr>
          <a:xfrm>
            <a:off x="2943501" y="2696630"/>
            <a:ext cx="562732" cy="693719"/>
          </a:xfrm>
          <a:prstGeom prst="rect">
            <a:avLst/>
          </a:prstGeom>
        </p:spPr>
      </p:pic>
      <p:cxnSp>
        <p:nvCxnSpPr>
          <p:cNvPr id="11" name="Straight Arrow Connector 10">
            <a:extLst>
              <a:ext uri="{FF2B5EF4-FFF2-40B4-BE49-F238E27FC236}">
                <a16:creationId xmlns:a16="http://schemas.microsoft.com/office/drawing/2014/main" id="{39DF0B4A-5742-4811-A56C-CBAAA344DDCD}"/>
              </a:ext>
            </a:extLst>
          </p:cNvPr>
          <p:cNvCxnSpPr>
            <a:cxnSpLocks/>
            <a:stCxn id="9" idx="1"/>
          </p:cNvCxnSpPr>
          <p:nvPr/>
        </p:nvCxnSpPr>
        <p:spPr>
          <a:xfrm flipH="1" flipV="1">
            <a:off x="2415781" y="2876550"/>
            <a:ext cx="527719" cy="1669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3" name="Picture 12">
            <a:extLst>
              <a:ext uri="{FF2B5EF4-FFF2-40B4-BE49-F238E27FC236}">
                <a16:creationId xmlns:a16="http://schemas.microsoft.com/office/drawing/2014/main" id="{250FE647-C9D4-488A-AE8E-9BF9BE1AD6A1}"/>
              </a:ext>
            </a:extLst>
          </p:cNvPr>
          <p:cNvPicPr>
            <a:picLocks noChangeAspect="1"/>
          </p:cNvPicPr>
          <p:nvPr/>
        </p:nvPicPr>
        <p:blipFill>
          <a:blip r:embed="rId5"/>
          <a:stretch>
            <a:fillRect/>
          </a:stretch>
        </p:blipFill>
        <p:spPr>
          <a:xfrm>
            <a:off x="5932436" y="4562474"/>
            <a:ext cx="1011550" cy="611505"/>
          </a:xfrm>
          <a:prstGeom prst="rect">
            <a:avLst/>
          </a:prstGeom>
        </p:spPr>
      </p:pic>
      <p:cxnSp>
        <p:nvCxnSpPr>
          <p:cNvPr id="15" name="Straight Arrow Connector 14">
            <a:extLst>
              <a:ext uri="{FF2B5EF4-FFF2-40B4-BE49-F238E27FC236}">
                <a16:creationId xmlns:a16="http://schemas.microsoft.com/office/drawing/2014/main" id="{0E00885A-EDFC-4F60-8A2D-5850187B7E0C}"/>
              </a:ext>
            </a:extLst>
          </p:cNvPr>
          <p:cNvCxnSpPr>
            <a:cxnSpLocks/>
            <a:stCxn id="13" idx="2"/>
          </p:cNvCxnSpPr>
          <p:nvPr/>
        </p:nvCxnSpPr>
        <p:spPr>
          <a:xfrm>
            <a:off x="6438210" y="5173979"/>
            <a:ext cx="376651" cy="283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Content Placeholder 2">
            <a:extLst>
              <a:ext uri="{FF2B5EF4-FFF2-40B4-BE49-F238E27FC236}">
                <a16:creationId xmlns:a16="http://schemas.microsoft.com/office/drawing/2014/main" id="{5DBC7FC6-9FD6-477E-9463-F7AF9C6919D0}"/>
              </a:ext>
            </a:extLst>
          </p:cNvPr>
          <p:cNvSpPr>
            <a:spLocks noGrp="1"/>
          </p:cNvSpPr>
          <p:nvPr>
            <p:ph idx="1"/>
          </p:nvPr>
        </p:nvSpPr>
        <p:spPr>
          <a:xfrm>
            <a:off x="457200" y="1889194"/>
            <a:ext cx="8229600" cy="3876123"/>
          </a:xfrm>
        </p:spPr>
        <p:txBody>
          <a:bodyPr>
            <a:normAutofit/>
          </a:bodyPr>
          <a:lstStyle/>
          <a:p>
            <a:r>
              <a:rPr lang="en-SG" sz="2800" dirty="0"/>
              <a:t>What is long-tailed data and why do we study it?</a:t>
            </a:r>
          </a:p>
        </p:txBody>
      </p:sp>
      <p:sp>
        <p:nvSpPr>
          <p:cNvPr id="3" name="Slide Number Placeholder 2">
            <a:extLst>
              <a:ext uri="{FF2B5EF4-FFF2-40B4-BE49-F238E27FC236}">
                <a16:creationId xmlns:a16="http://schemas.microsoft.com/office/drawing/2014/main" id="{505DB5FB-7C33-40AE-9FD4-E24D54BB35D4}"/>
              </a:ext>
            </a:extLst>
          </p:cNvPr>
          <p:cNvSpPr>
            <a:spLocks noGrp="1"/>
          </p:cNvSpPr>
          <p:nvPr>
            <p:ph type="sldNum" sz="quarter" idx="12"/>
          </p:nvPr>
        </p:nvSpPr>
        <p:spPr/>
        <p:txBody>
          <a:bodyPr/>
          <a:lstStyle/>
          <a:p>
            <a:fld id="{8E6562B1-0B0F-0246-9532-09536BC2AE59}" type="slidenum">
              <a:rPr lang="en-US" smtClean="0"/>
              <a:t>3</a:t>
            </a:fld>
            <a:endParaRPr lang="en-US"/>
          </a:p>
        </p:txBody>
      </p:sp>
    </p:spTree>
    <p:extLst>
      <p:ext uri="{BB962C8B-B14F-4D97-AF65-F5344CB8AC3E}">
        <p14:creationId xmlns:p14="http://schemas.microsoft.com/office/powerpoint/2010/main" val="308059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8EB896-68E2-4A52-895E-DC2194A25628}"/>
                  </a:ext>
                </a:extLst>
              </p:cNvPr>
              <p:cNvSpPr>
                <a:spLocks noGrp="1"/>
              </p:cNvSpPr>
              <p:nvPr>
                <p:ph type="title"/>
              </p:nvPr>
            </p:nvSpPr>
            <p:spPr/>
            <p:txBody>
              <a:bodyPr>
                <a:normAutofit/>
              </a:bodyPr>
              <a:lstStyle/>
              <a:p>
                <a:r>
                  <a:rPr lang="en-SG" dirty="0"/>
                  <a:t>Ablation study on </a:t>
                </a:r>
                <a14:m>
                  <m:oMath xmlns:m="http://schemas.openxmlformats.org/officeDocument/2006/math">
                    <m:r>
                      <a:rPr lang="en-SG" b="0" i="1" smtClean="0">
                        <a:latin typeface="Cambria Math" panose="02040503050406030204" pitchFamily="18" charset="0"/>
                      </a:rPr>
                      <m:t>𝑘</m:t>
                    </m:r>
                  </m:oMath>
                </a14:m>
                <a:endParaRPr lang="en-SG" dirty="0"/>
              </a:p>
            </p:txBody>
          </p:sp>
        </mc:Choice>
        <mc:Fallback xmlns="">
          <p:sp>
            <p:nvSpPr>
              <p:cNvPr id="2" name="Title 1">
                <a:extLst>
                  <a:ext uri="{FF2B5EF4-FFF2-40B4-BE49-F238E27FC236}">
                    <a16:creationId xmlns:a16="http://schemas.microsoft.com/office/drawing/2014/main" id="{7B8EB896-68E2-4A52-895E-DC2194A25628}"/>
                  </a:ext>
                </a:extLst>
              </p:cNvPr>
              <p:cNvSpPr>
                <a:spLocks noGrp="1" noRot="1" noChangeAspect="1" noMove="1" noResize="1" noEditPoints="1" noAdjustHandles="1" noChangeArrowheads="1" noChangeShapeType="1" noTextEdit="1"/>
              </p:cNvSpPr>
              <p:nvPr>
                <p:ph type="title"/>
              </p:nvPr>
            </p:nvSpPr>
            <p:spPr>
              <a:blipFill>
                <a:blip r:embed="rId3"/>
                <a:stretch>
                  <a:fillRect l="-2963" b="-8511"/>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15A036FF-AE8C-48DB-9110-77222F00D48D}"/>
              </a:ext>
            </a:extLst>
          </p:cNvPr>
          <p:cNvPicPr>
            <a:picLocks noChangeAspect="1"/>
          </p:cNvPicPr>
          <p:nvPr/>
        </p:nvPicPr>
        <p:blipFill>
          <a:blip r:embed="rId4"/>
          <a:stretch>
            <a:fillRect/>
          </a:stretch>
        </p:blipFill>
        <p:spPr>
          <a:xfrm>
            <a:off x="1156063" y="2919405"/>
            <a:ext cx="6831874" cy="221190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B252FED-4109-4AC4-A30E-83BA23FE8DAA}"/>
                  </a:ext>
                </a:extLst>
              </p:cNvPr>
              <p:cNvSpPr>
                <a:spLocks noGrp="1"/>
              </p:cNvSpPr>
              <p:nvPr>
                <p:ph idx="1"/>
              </p:nvPr>
            </p:nvSpPr>
            <p:spPr>
              <a:xfrm>
                <a:off x="457200" y="1889194"/>
                <a:ext cx="8229600" cy="3876123"/>
              </a:xfrm>
            </p:spPr>
            <p:txBody>
              <a:bodyPr/>
              <a:lstStyle/>
              <a:p>
                <a:r>
                  <a:rPr lang="en-SG" dirty="0"/>
                  <a:t>Initialize M after </a:t>
                </a:r>
                <a14:m>
                  <m:oMath xmlns:m="http://schemas.openxmlformats.org/officeDocument/2006/math">
                    <m:r>
                      <a:rPr lang="en-SG" b="0" i="1" smtClean="0">
                        <a:latin typeface="Cambria Math" panose="02040503050406030204" pitchFamily="18" charset="0"/>
                      </a:rPr>
                      <m:t>𝑘</m:t>
                    </m:r>
                  </m:oMath>
                </a14:m>
                <a:r>
                  <a:rPr lang="en-SG" b="0" dirty="0"/>
                  <a:t> epochs</a:t>
                </a:r>
              </a:p>
            </p:txBody>
          </p:sp>
        </mc:Choice>
        <mc:Fallback xmlns="">
          <p:sp>
            <p:nvSpPr>
              <p:cNvPr id="6" name="Content Placeholder 2">
                <a:extLst>
                  <a:ext uri="{FF2B5EF4-FFF2-40B4-BE49-F238E27FC236}">
                    <a16:creationId xmlns:a16="http://schemas.microsoft.com/office/drawing/2014/main" id="{BB252FED-4109-4AC4-A30E-83BA23FE8DAA}"/>
                  </a:ext>
                </a:extLst>
              </p:cNvPr>
              <p:cNvSpPr>
                <a:spLocks noGrp="1" noRot="1" noChangeAspect="1" noMove="1" noResize="1" noEditPoints="1" noAdjustHandles="1" noChangeArrowheads="1" noChangeShapeType="1" noTextEdit="1"/>
              </p:cNvSpPr>
              <p:nvPr>
                <p:ph idx="1"/>
              </p:nvPr>
            </p:nvSpPr>
            <p:spPr>
              <a:xfrm>
                <a:off x="457200" y="1889194"/>
                <a:ext cx="8229600" cy="3876123"/>
              </a:xfrm>
              <a:blipFill>
                <a:blip r:embed="rId5"/>
                <a:stretch>
                  <a:fillRect l="-1704" t="-2044"/>
                </a:stretch>
              </a:blipFill>
            </p:spPr>
            <p:txBody>
              <a:bodyPr/>
              <a:lstStyle/>
              <a:p>
                <a:r>
                  <a:rPr lang="en-SG">
                    <a:noFill/>
                  </a:rPr>
                  <a:t> </a:t>
                </a:r>
              </a:p>
            </p:txBody>
          </p:sp>
        </mc:Fallback>
      </mc:AlternateContent>
      <p:sp>
        <p:nvSpPr>
          <p:cNvPr id="7" name="Slide Number Placeholder 6">
            <a:extLst>
              <a:ext uri="{FF2B5EF4-FFF2-40B4-BE49-F238E27FC236}">
                <a16:creationId xmlns:a16="http://schemas.microsoft.com/office/drawing/2014/main" id="{C7A30F3C-0C4C-4745-B859-FF82186A5B34}"/>
              </a:ext>
            </a:extLst>
          </p:cNvPr>
          <p:cNvSpPr>
            <a:spLocks noGrp="1"/>
          </p:cNvSpPr>
          <p:nvPr>
            <p:ph type="sldNum" sz="quarter" idx="12"/>
          </p:nvPr>
        </p:nvSpPr>
        <p:spPr/>
        <p:txBody>
          <a:bodyPr/>
          <a:lstStyle/>
          <a:p>
            <a:fld id="{8E6562B1-0B0F-0246-9532-09536BC2AE59}" type="slidenum">
              <a:rPr lang="en-US" smtClean="0"/>
              <a:t>30</a:t>
            </a:fld>
            <a:endParaRPr lang="en-US"/>
          </a:p>
        </p:txBody>
      </p:sp>
    </p:spTree>
    <p:extLst>
      <p:ext uri="{BB962C8B-B14F-4D97-AF65-F5344CB8AC3E}">
        <p14:creationId xmlns:p14="http://schemas.microsoft.com/office/powerpoint/2010/main" val="328677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B582-7D23-4082-9FE7-022AD6258034}"/>
              </a:ext>
            </a:extLst>
          </p:cNvPr>
          <p:cNvSpPr>
            <a:spLocks noGrp="1"/>
          </p:cNvSpPr>
          <p:nvPr>
            <p:ph type="title"/>
          </p:nvPr>
        </p:nvSpPr>
        <p:spPr/>
        <p:txBody>
          <a:bodyPr/>
          <a:lstStyle/>
          <a:p>
            <a:r>
              <a:rPr lang="en-SG" dirty="0"/>
              <a:t>Conclusion</a:t>
            </a:r>
          </a:p>
        </p:txBody>
      </p:sp>
      <p:sp>
        <p:nvSpPr>
          <p:cNvPr id="3" name="Content Placeholder 2">
            <a:extLst>
              <a:ext uri="{FF2B5EF4-FFF2-40B4-BE49-F238E27FC236}">
                <a16:creationId xmlns:a16="http://schemas.microsoft.com/office/drawing/2014/main" id="{E2092224-1EC6-4839-8A34-C8BF9025BE6D}"/>
              </a:ext>
            </a:extLst>
          </p:cNvPr>
          <p:cNvSpPr>
            <a:spLocks noGrp="1"/>
          </p:cNvSpPr>
          <p:nvPr>
            <p:ph idx="1"/>
          </p:nvPr>
        </p:nvSpPr>
        <p:spPr/>
        <p:txBody>
          <a:bodyPr/>
          <a:lstStyle/>
          <a:p>
            <a:r>
              <a:rPr lang="en-SG" dirty="0"/>
              <a:t>Novel approach harnessing the effect of non-parametric NCM classifier</a:t>
            </a:r>
          </a:p>
          <a:p>
            <a:r>
              <a:rPr lang="en-SG" dirty="0"/>
              <a:t>Trade-off between accuracy on head and tail classes still exists</a:t>
            </a:r>
          </a:p>
        </p:txBody>
      </p:sp>
      <p:sp>
        <p:nvSpPr>
          <p:cNvPr id="4" name="Slide Number Placeholder 3">
            <a:extLst>
              <a:ext uri="{FF2B5EF4-FFF2-40B4-BE49-F238E27FC236}">
                <a16:creationId xmlns:a16="http://schemas.microsoft.com/office/drawing/2014/main" id="{EA404638-8095-4E9D-9B20-BC2A754DF180}"/>
              </a:ext>
            </a:extLst>
          </p:cNvPr>
          <p:cNvSpPr>
            <a:spLocks noGrp="1"/>
          </p:cNvSpPr>
          <p:nvPr>
            <p:ph type="sldNum" sz="quarter" idx="12"/>
          </p:nvPr>
        </p:nvSpPr>
        <p:spPr/>
        <p:txBody>
          <a:bodyPr/>
          <a:lstStyle/>
          <a:p>
            <a:fld id="{8E6562B1-0B0F-0246-9532-09536BC2AE59}" type="slidenum">
              <a:rPr lang="en-US" smtClean="0"/>
              <a:t>31</a:t>
            </a:fld>
            <a:endParaRPr lang="en-US"/>
          </a:p>
        </p:txBody>
      </p:sp>
    </p:spTree>
    <p:extLst>
      <p:ext uri="{BB962C8B-B14F-4D97-AF65-F5344CB8AC3E}">
        <p14:creationId xmlns:p14="http://schemas.microsoft.com/office/powerpoint/2010/main" val="175364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61996-9301-477E-A739-F9ABE437B874}"/>
              </a:ext>
            </a:extLst>
          </p:cNvPr>
          <p:cNvSpPr txBox="1">
            <a:spLocks/>
          </p:cNvSpPr>
          <p:nvPr/>
        </p:nvSpPr>
        <p:spPr>
          <a:xfrm>
            <a:off x="1633946" y="2505408"/>
            <a:ext cx="5876107" cy="105035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SG" sz="7200" b="1" dirty="0">
                <a:latin typeface="+mn-lt"/>
              </a:rPr>
              <a:t>Q&amp;A</a:t>
            </a:r>
          </a:p>
        </p:txBody>
      </p:sp>
      <p:sp>
        <p:nvSpPr>
          <p:cNvPr id="3" name="Slide Number Placeholder 2">
            <a:extLst>
              <a:ext uri="{FF2B5EF4-FFF2-40B4-BE49-F238E27FC236}">
                <a16:creationId xmlns:a16="http://schemas.microsoft.com/office/drawing/2014/main" id="{A9B4615F-80F3-448C-B997-36D7C9BCD41B}"/>
              </a:ext>
            </a:extLst>
          </p:cNvPr>
          <p:cNvSpPr>
            <a:spLocks noGrp="1"/>
          </p:cNvSpPr>
          <p:nvPr>
            <p:ph type="sldNum" sz="quarter" idx="12"/>
          </p:nvPr>
        </p:nvSpPr>
        <p:spPr/>
        <p:txBody>
          <a:bodyPr/>
          <a:lstStyle/>
          <a:p>
            <a:fld id="{8E6562B1-0B0F-0246-9532-09536BC2AE59}" type="slidenum">
              <a:rPr lang="en-US" smtClean="0"/>
              <a:t>32</a:t>
            </a:fld>
            <a:endParaRPr lang="en-US"/>
          </a:p>
        </p:txBody>
      </p:sp>
    </p:spTree>
    <p:extLst>
      <p:ext uri="{BB962C8B-B14F-4D97-AF65-F5344CB8AC3E}">
        <p14:creationId xmlns:p14="http://schemas.microsoft.com/office/powerpoint/2010/main" val="1169586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F139395-506D-4222-BFD9-D77632C7E734}"/>
              </a:ext>
            </a:extLst>
          </p:cNvPr>
          <p:cNvGrpSpPr/>
          <p:nvPr/>
        </p:nvGrpSpPr>
        <p:grpSpPr>
          <a:xfrm>
            <a:off x="822327" y="1302500"/>
            <a:ext cx="6645906" cy="3746680"/>
            <a:chOff x="902970" y="2475490"/>
            <a:chExt cx="6645906" cy="3746680"/>
          </a:xfrm>
        </p:grpSpPr>
        <p:sp>
          <p:nvSpPr>
            <p:cNvPr id="5" name="Flowchart: Process 4">
              <a:extLst>
                <a:ext uri="{FF2B5EF4-FFF2-40B4-BE49-F238E27FC236}">
                  <a16:creationId xmlns:a16="http://schemas.microsoft.com/office/drawing/2014/main" id="{2FAC8E8C-0C39-473F-80D2-C25D8EE010D4}"/>
                </a:ext>
              </a:extLst>
            </p:cNvPr>
            <p:cNvSpPr/>
            <p:nvPr/>
          </p:nvSpPr>
          <p:spPr>
            <a:xfrm>
              <a:off x="4287519" y="5037579"/>
              <a:ext cx="568961" cy="63451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endParaRPr lang="en-SG" dirty="0">
                <a:solidFill>
                  <a:schemeClr val="tx1"/>
                </a:solidFill>
              </a:endParaRPr>
            </a:p>
          </p:txBody>
        </p:sp>
        <p:sp>
          <p:nvSpPr>
            <p:cNvPr id="6" name="Rectangle 5">
              <a:extLst>
                <a:ext uri="{FF2B5EF4-FFF2-40B4-BE49-F238E27FC236}">
                  <a16:creationId xmlns:a16="http://schemas.microsoft.com/office/drawing/2014/main" id="{460E13DE-8936-482E-A61A-0E0C21FD94DB}"/>
                </a:ext>
              </a:extLst>
            </p:cNvPr>
            <p:cNvSpPr/>
            <p:nvPr/>
          </p:nvSpPr>
          <p:spPr>
            <a:xfrm>
              <a:off x="5581901" y="4730223"/>
              <a:ext cx="279860" cy="1491947"/>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NCM</a:t>
              </a:r>
              <a:endParaRPr lang="en-SG" dirty="0">
                <a:solidFill>
                  <a:schemeClr val="tx1"/>
                </a:solidFill>
              </a:endParaRPr>
            </a:p>
          </p:txBody>
        </p:sp>
        <p:pic>
          <p:nvPicPr>
            <p:cNvPr id="7" name="Picture 6">
              <a:extLst>
                <a:ext uri="{FF2B5EF4-FFF2-40B4-BE49-F238E27FC236}">
                  <a16:creationId xmlns:a16="http://schemas.microsoft.com/office/drawing/2014/main" id="{7F70F9D2-80B5-4CE3-BB19-CBE279849F40}"/>
                </a:ext>
              </a:extLst>
            </p:cNvPr>
            <p:cNvPicPr>
              <a:picLocks noChangeAspect="1"/>
            </p:cNvPicPr>
            <p:nvPr/>
          </p:nvPicPr>
          <p:blipFill rotWithShape="1">
            <a:blip r:embed="rId2"/>
            <a:srcRect t="-1" b="2991"/>
            <a:stretch/>
          </p:blipFill>
          <p:spPr>
            <a:xfrm>
              <a:off x="902970" y="2475490"/>
              <a:ext cx="6645906" cy="2254733"/>
            </a:xfrm>
            <a:prstGeom prst="rect">
              <a:avLst/>
            </a:prstGeom>
          </p:spPr>
        </p:pic>
        <p:cxnSp>
          <p:nvCxnSpPr>
            <p:cNvPr id="8" name="Straight Arrow Connector 7">
              <a:extLst>
                <a:ext uri="{FF2B5EF4-FFF2-40B4-BE49-F238E27FC236}">
                  <a16:creationId xmlns:a16="http://schemas.microsoft.com/office/drawing/2014/main" id="{6501BBBD-DCE4-4344-8E6F-076330C16393}"/>
                </a:ext>
              </a:extLst>
            </p:cNvPr>
            <p:cNvCxnSpPr>
              <a:cxnSpLocks/>
              <a:endCxn id="5" idx="0"/>
            </p:cNvCxnSpPr>
            <p:nvPr/>
          </p:nvCxnSpPr>
          <p:spPr>
            <a:xfrm flipH="1">
              <a:off x="4572000" y="4186367"/>
              <a:ext cx="328142" cy="851212"/>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98172F9-0BDC-4719-BCEA-8702D1D25DDB}"/>
                </a:ext>
              </a:extLst>
            </p:cNvPr>
            <p:cNvCxnSpPr>
              <a:cxnSpLocks/>
              <a:endCxn id="6" idx="1"/>
            </p:cNvCxnSpPr>
            <p:nvPr/>
          </p:nvCxnSpPr>
          <p:spPr>
            <a:xfrm>
              <a:off x="5039360" y="3820160"/>
              <a:ext cx="542541" cy="1656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D8A078B9-CC3E-48F2-8FED-AF69B3DED0B0}"/>
                </a:ext>
              </a:extLst>
            </p:cNvPr>
            <p:cNvCxnSpPr>
              <a:cxnSpLocks/>
              <a:stCxn id="5" idx="3"/>
              <a:endCxn id="6" idx="1"/>
            </p:cNvCxnSpPr>
            <p:nvPr/>
          </p:nvCxnSpPr>
          <p:spPr>
            <a:xfrm>
              <a:off x="4856480" y="5354838"/>
              <a:ext cx="725421" cy="121359"/>
            </a:xfrm>
            <a:prstGeom prst="curvedConnector3">
              <a:avLst>
                <a:gd name="adj1" fmla="val 50000"/>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E7C11F0-E83C-41EB-BD8E-EFCF3CE7EF2E}"/>
                </a:ext>
              </a:extLst>
            </p:cNvPr>
            <p:cNvCxnSpPr>
              <a:cxnSpLocks/>
              <a:stCxn id="6" idx="3"/>
            </p:cNvCxnSpPr>
            <p:nvPr/>
          </p:nvCxnSpPr>
          <p:spPr>
            <a:xfrm flipV="1">
              <a:off x="5861761" y="5476196"/>
              <a:ext cx="66245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A770915-1CCC-4180-A01F-117379551FBD}"/>
                </a:ext>
              </a:extLst>
            </p:cNvPr>
            <p:cNvGrpSpPr/>
            <p:nvPr/>
          </p:nvGrpSpPr>
          <p:grpSpPr>
            <a:xfrm>
              <a:off x="6403732" y="4730223"/>
              <a:ext cx="323313" cy="1462594"/>
              <a:chOff x="6269488" y="4761634"/>
              <a:chExt cx="323313" cy="1462594"/>
            </a:xfrm>
          </p:grpSpPr>
          <p:sp>
            <p:nvSpPr>
              <p:cNvPr id="14" name="Rectangle 13">
                <a:extLst>
                  <a:ext uri="{FF2B5EF4-FFF2-40B4-BE49-F238E27FC236}">
                    <a16:creationId xmlns:a16="http://schemas.microsoft.com/office/drawing/2014/main" id="{4D5E7438-AEE4-4EA8-A888-6C440E546CF1}"/>
                  </a:ext>
                </a:extLst>
              </p:cNvPr>
              <p:cNvSpPr/>
              <p:nvPr/>
            </p:nvSpPr>
            <p:spPr>
              <a:xfrm rot="5400000">
                <a:off x="5731663" y="5394192"/>
                <a:ext cx="1462594" cy="1974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B8A315-6719-4906-8E1F-13CCA9833A2A}"/>
                      </a:ext>
                    </a:extLst>
                  </p:cNvPr>
                  <p:cNvSpPr txBox="1"/>
                  <p:nvPr/>
                </p:nvSpPr>
                <p:spPr>
                  <a:xfrm>
                    <a:off x="6269488" y="5280464"/>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SG" b="0" i="1" smtClean="0">
                                  <a:latin typeface="Cambria Math" panose="02040503050406030204" pitchFamily="18" charset="0"/>
                                </a:rPr>
                                <m:t>𝑑</m:t>
                              </m:r>
                            </m:sub>
                          </m:sSub>
                        </m:oMath>
                      </m:oMathPara>
                    </a14:m>
                    <a:endParaRPr lang="en-US" b="0" dirty="0"/>
                  </a:p>
                </p:txBody>
              </p:sp>
            </mc:Choice>
            <mc:Fallback xmlns="">
              <p:sp>
                <p:nvSpPr>
                  <p:cNvPr id="15" name="TextBox 14">
                    <a:extLst>
                      <a:ext uri="{FF2B5EF4-FFF2-40B4-BE49-F238E27FC236}">
                        <a16:creationId xmlns:a16="http://schemas.microsoft.com/office/drawing/2014/main" id="{1CB8A315-6719-4906-8E1F-13CCA9833A2A}"/>
                      </a:ext>
                    </a:extLst>
                  </p:cNvPr>
                  <p:cNvSpPr txBox="1">
                    <a:spLocks noRot="1" noChangeAspect="1" noMove="1" noResize="1" noEditPoints="1" noAdjustHandles="1" noChangeArrowheads="1" noChangeShapeType="1" noTextEdit="1"/>
                  </p:cNvSpPr>
                  <p:nvPr/>
                </p:nvSpPr>
                <p:spPr>
                  <a:xfrm>
                    <a:off x="6269488" y="5280464"/>
                    <a:ext cx="323313" cy="369332"/>
                  </a:xfrm>
                  <a:prstGeom prst="rect">
                    <a:avLst/>
                  </a:prstGeom>
                  <a:blipFill>
                    <a:blip r:embed="rId3"/>
                    <a:stretch>
                      <a:fillRect r="-13208"/>
                    </a:stretch>
                  </a:blipFill>
                </p:spPr>
                <p:txBody>
                  <a:bodyPr/>
                  <a:lstStyle/>
                  <a:p>
                    <a:r>
                      <a:rPr lang="en-SG">
                        <a:noFill/>
                      </a:rPr>
                      <a:t> </a:t>
                    </a:r>
                  </a:p>
                </p:txBody>
              </p:sp>
            </mc:Fallback>
          </mc:AlternateContent>
        </p:grpSp>
        <p:pic>
          <p:nvPicPr>
            <p:cNvPr id="13" name="Picture 12">
              <a:extLst>
                <a:ext uri="{FF2B5EF4-FFF2-40B4-BE49-F238E27FC236}">
                  <a16:creationId xmlns:a16="http://schemas.microsoft.com/office/drawing/2014/main" id="{D8C116CD-2C71-4F05-9E2E-1F210DDA82B7}"/>
                </a:ext>
              </a:extLst>
            </p:cNvPr>
            <p:cNvPicPr>
              <a:picLocks noChangeAspect="1"/>
            </p:cNvPicPr>
            <p:nvPr/>
          </p:nvPicPr>
          <p:blipFill>
            <a:blip r:embed="rId4"/>
            <a:stretch>
              <a:fillRect/>
            </a:stretch>
          </p:blipFill>
          <p:spPr>
            <a:xfrm>
              <a:off x="6670674" y="3557136"/>
              <a:ext cx="878201" cy="352425"/>
            </a:xfrm>
            <a:prstGeom prst="rect">
              <a:avLst/>
            </a:prstGeom>
          </p:spPr>
        </p:pic>
      </p:grpSp>
      <p:cxnSp>
        <p:nvCxnSpPr>
          <p:cNvPr id="16" name="Straight Arrow Connector 15">
            <a:extLst>
              <a:ext uri="{FF2B5EF4-FFF2-40B4-BE49-F238E27FC236}">
                <a16:creationId xmlns:a16="http://schemas.microsoft.com/office/drawing/2014/main" id="{25EACA6B-4FFC-47F4-9E9F-FD429E2C4B9E}"/>
              </a:ext>
            </a:extLst>
          </p:cNvPr>
          <p:cNvCxnSpPr>
            <a:cxnSpLocks/>
          </p:cNvCxnSpPr>
          <p:nvPr/>
        </p:nvCxnSpPr>
        <p:spPr>
          <a:xfrm flipV="1">
            <a:off x="6620651" y="4309691"/>
            <a:ext cx="408480"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20C6DD5-0879-4264-83CB-BDA476A1A442}"/>
              </a:ext>
            </a:extLst>
          </p:cNvPr>
          <p:cNvSpPr/>
          <p:nvPr/>
        </p:nvSpPr>
        <p:spPr>
          <a:xfrm rot="5400000">
            <a:off x="6593234" y="4219144"/>
            <a:ext cx="1462594" cy="1974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E84512-2063-4806-BC29-407BDD75A998}"/>
                  </a:ext>
                </a:extLst>
              </p:cNvPr>
              <p:cNvSpPr txBox="1"/>
              <p:nvPr/>
            </p:nvSpPr>
            <p:spPr>
              <a:xfrm>
                <a:off x="6965805" y="4076063"/>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SG" b="0" i="1" smtClean="0">
                              <a:latin typeface="Cambria Math" panose="02040503050406030204" pitchFamily="18" charset="0"/>
                            </a:rPr>
                            <m:t>𝑑</m:t>
                          </m:r>
                          <m:r>
                            <a:rPr lang="en-SG" b="0" i="1" smtClean="0">
                              <a:latin typeface="Cambria Math" panose="02040503050406030204" pitchFamily="18" charset="0"/>
                            </a:rPr>
                            <m:t>−</m:t>
                          </m:r>
                          <m:r>
                            <a:rPr lang="en-SG" b="0" i="1" smtClean="0">
                              <a:latin typeface="Cambria Math" panose="02040503050406030204" pitchFamily="18" charset="0"/>
                            </a:rPr>
                            <m:t>𝑠𝑐𝑎𝑙𝑒𝑑</m:t>
                          </m:r>
                        </m:sub>
                      </m:sSub>
                    </m:oMath>
                  </m:oMathPara>
                </a14:m>
                <a:endParaRPr lang="en-US" b="0" dirty="0"/>
              </a:p>
            </p:txBody>
          </p:sp>
        </mc:Choice>
        <mc:Fallback xmlns="">
          <p:sp>
            <p:nvSpPr>
              <p:cNvPr id="19" name="TextBox 18">
                <a:extLst>
                  <a:ext uri="{FF2B5EF4-FFF2-40B4-BE49-F238E27FC236}">
                    <a16:creationId xmlns:a16="http://schemas.microsoft.com/office/drawing/2014/main" id="{14E84512-2063-4806-BC29-407BDD75A998}"/>
                  </a:ext>
                </a:extLst>
              </p:cNvPr>
              <p:cNvSpPr txBox="1">
                <a:spLocks noRot="1" noChangeAspect="1" noMove="1" noResize="1" noEditPoints="1" noAdjustHandles="1" noChangeArrowheads="1" noChangeShapeType="1" noTextEdit="1"/>
              </p:cNvSpPr>
              <p:nvPr/>
            </p:nvSpPr>
            <p:spPr>
              <a:xfrm>
                <a:off x="6965805" y="4076063"/>
                <a:ext cx="323313" cy="369332"/>
              </a:xfrm>
              <a:prstGeom prst="rect">
                <a:avLst/>
              </a:prstGeom>
              <a:blipFill>
                <a:blip r:embed="rId5"/>
                <a:stretch>
                  <a:fillRect r="-216981"/>
                </a:stretch>
              </a:blipFill>
            </p:spPr>
            <p:txBody>
              <a:bodyPr/>
              <a:lstStyle/>
              <a:p>
                <a:r>
                  <a:rPr lang="en-SG">
                    <a:noFill/>
                  </a:rPr>
                  <a:t> </a:t>
                </a:r>
              </a:p>
            </p:txBody>
          </p:sp>
        </mc:Fallback>
      </mc:AlternateContent>
      <p:sp>
        <p:nvSpPr>
          <p:cNvPr id="2" name="Slide Number Placeholder 1">
            <a:extLst>
              <a:ext uri="{FF2B5EF4-FFF2-40B4-BE49-F238E27FC236}">
                <a16:creationId xmlns:a16="http://schemas.microsoft.com/office/drawing/2014/main" id="{CC514A41-212F-4861-8E32-E2E1678CDBEA}"/>
              </a:ext>
            </a:extLst>
          </p:cNvPr>
          <p:cNvSpPr>
            <a:spLocks noGrp="1"/>
          </p:cNvSpPr>
          <p:nvPr>
            <p:ph type="sldNum" sz="quarter" idx="12"/>
          </p:nvPr>
        </p:nvSpPr>
        <p:spPr/>
        <p:txBody>
          <a:bodyPr/>
          <a:lstStyle/>
          <a:p>
            <a:fld id="{8E6562B1-0B0F-0246-9532-09536BC2AE59}" type="slidenum">
              <a:rPr lang="en-US" smtClean="0"/>
              <a:t>33</a:t>
            </a:fld>
            <a:endParaRPr lang="en-US"/>
          </a:p>
        </p:txBody>
      </p:sp>
    </p:spTree>
    <p:extLst>
      <p:ext uri="{BB962C8B-B14F-4D97-AF65-F5344CB8AC3E}">
        <p14:creationId xmlns:p14="http://schemas.microsoft.com/office/powerpoint/2010/main" val="98340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A958-8741-446F-A16F-86051366BF36}"/>
              </a:ext>
            </a:extLst>
          </p:cNvPr>
          <p:cNvSpPr>
            <a:spLocks noGrp="1"/>
          </p:cNvSpPr>
          <p:nvPr>
            <p:ph type="title"/>
          </p:nvPr>
        </p:nvSpPr>
        <p:spPr/>
        <p:txBody>
          <a:bodyPr/>
          <a:lstStyle/>
          <a:p>
            <a:r>
              <a:rPr lang="en-SG" dirty="0"/>
              <a:t>Problem statement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ACF9ED-69F3-4429-A749-0E76087D0D52}"/>
                  </a:ext>
                </a:extLst>
              </p:cNvPr>
              <p:cNvSpPr>
                <a:spLocks noGrp="1"/>
              </p:cNvSpPr>
              <p:nvPr>
                <p:ph idx="1"/>
              </p:nvPr>
            </p:nvSpPr>
            <p:spPr>
              <a:xfrm>
                <a:off x="782451" y="4111464"/>
                <a:ext cx="1960323" cy="71732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𝐷</m:t>
                          </m:r>
                        </m:e>
                        <m:sub>
                          <m:r>
                            <a:rPr lang="en-SG" b="0" i="1" smtClean="0">
                              <a:latin typeface="Cambria Math" panose="02040503050406030204" pitchFamily="18" charset="0"/>
                            </a:rPr>
                            <m:t>𝑡𝑟𝑎𝑖𝑛</m:t>
                          </m:r>
                        </m:sub>
                      </m:sSub>
                    </m:oMath>
                  </m:oMathPara>
                </a14:m>
                <a:endParaRPr lang="en-SG" b="0"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86ACF9ED-69F3-4429-A749-0E76087D0D52}"/>
                  </a:ext>
                </a:extLst>
              </p:cNvPr>
              <p:cNvSpPr>
                <a:spLocks noGrp="1" noRot="1" noChangeAspect="1" noMove="1" noResize="1" noEditPoints="1" noAdjustHandles="1" noChangeArrowheads="1" noChangeShapeType="1" noTextEdit="1"/>
              </p:cNvSpPr>
              <p:nvPr>
                <p:ph idx="1"/>
              </p:nvPr>
            </p:nvSpPr>
            <p:spPr>
              <a:xfrm>
                <a:off x="782451" y="4111464"/>
                <a:ext cx="1960323" cy="717328"/>
              </a:xfrm>
              <a:blipFill>
                <a:blip r:embed="rId3"/>
                <a:stretch>
                  <a:fillRect/>
                </a:stretch>
              </a:blipFill>
            </p:spPr>
            <p:txBody>
              <a:bodyPr/>
              <a:lstStyle/>
              <a:p>
                <a:r>
                  <a:rPr lang="en-SG">
                    <a:noFill/>
                  </a:rPr>
                  <a:t> </a:t>
                </a:r>
              </a:p>
            </p:txBody>
          </p:sp>
        </mc:Fallback>
      </mc:AlternateContent>
      <p:cxnSp>
        <p:nvCxnSpPr>
          <p:cNvPr id="5" name="Straight Arrow Connector 4">
            <a:extLst>
              <a:ext uri="{FF2B5EF4-FFF2-40B4-BE49-F238E27FC236}">
                <a16:creationId xmlns:a16="http://schemas.microsoft.com/office/drawing/2014/main" id="{958AE04E-5C53-4F1E-813D-EF689FF10879}"/>
              </a:ext>
            </a:extLst>
          </p:cNvPr>
          <p:cNvCxnSpPr>
            <a:cxnSpLocks/>
          </p:cNvCxnSpPr>
          <p:nvPr/>
        </p:nvCxnSpPr>
        <p:spPr>
          <a:xfrm>
            <a:off x="2655091" y="4557810"/>
            <a:ext cx="10651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0FCDBE7-A9AC-4CEA-A878-17B369E65A02}"/>
                  </a:ext>
                </a:extLst>
              </p:cNvPr>
              <p:cNvSpPr txBox="1">
                <a:spLocks/>
              </p:cNvSpPr>
              <p:nvPr/>
            </p:nvSpPr>
            <p:spPr>
              <a:xfrm>
                <a:off x="3856025" y="4199146"/>
                <a:ext cx="1736845" cy="7173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r>
                      <a:rPr lang="en-SG" b="0" i="1" smtClean="0">
                        <a:latin typeface="Cambria Math" panose="02040503050406030204" pitchFamily="18" charset="0"/>
                      </a:rPr>
                      <m:t>𝑓</m:t>
                    </m:r>
                    <m:r>
                      <a:rPr lang="en-SG" b="0" i="1" smtClean="0">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b="0" i="1" smtClean="0">
                            <a:latin typeface="Cambria Math" panose="02040503050406030204" pitchFamily="18" charset="0"/>
                          </a:rPr>
                          <m:t>𝑖</m:t>
                        </m:r>
                      </m:sub>
                    </m:sSub>
                    <m:r>
                      <a:rPr lang="en-SG" b="0" i="1" smtClean="0">
                        <a:latin typeface="Cambria Math" panose="02040503050406030204" pitchFamily="18" charset="0"/>
                      </a:rPr>
                      <m:t>;</m:t>
                    </m:r>
                    <m:r>
                      <m:rPr>
                        <m:sty m:val="p"/>
                      </m:rPr>
                      <a:rPr lang="el-GR" i="1">
                        <a:latin typeface="Cambria Math" panose="02040503050406030204" pitchFamily="18" charset="0"/>
                      </a:rPr>
                      <m:t>Θ</m:t>
                    </m:r>
                  </m:oMath>
                </a14:m>
                <a:r>
                  <a:rPr lang="en-SG" dirty="0"/>
                  <a:t>)</a:t>
                </a:r>
              </a:p>
              <a:p>
                <a:pPr marL="0" indent="0">
                  <a:buFont typeface="Arial"/>
                  <a:buNone/>
                </a:pPr>
                <a:endParaRPr lang="en-SG" dirty="0"/>
              </a:p>
            </p:txBody>
          </p:sp>
        </mc:Choice>
        <mc:Fallback xmlns="">
          <p:sp>
            <p:nvSpPr>
              <p:cNvPr id="6" name="Content Placeholder 2">
                <a:extLst>
                  <a:ext uri="{FF2B5EF4-FFF2-40B4-BE49-F238E27FC236}">
                    <a16:creationId xmlns:a16="http://schemas.microsoft.com/office/drawing/2014/main" id="{20FCDBE7-A9AC-4CEA-A878-17B369E65A02}"/>
                  </a:ext>
                </a:extLst>
              </p:cNvPr>
              <p:cNvSpPr txBox="1">
                <a:spLocks noRot="1" noChangeAspect="1" noMove="1" noResize="1" noEditPoints="1" noAdjustHandles="1" noChangeArrowheads="1" noChangeShapeType="1" noTextEdit="1"/>
              </p:cNvSpPr>
              <p:nvPr/>
            </p:nvSpPr>
            <p:spPr>
              <a:xfrm>
                <a:off x="3856025" y="4199146"/>
                <a:ext cx="1736845" cy="717328"/>
              </a:xfrm>
              <a:prstGeom prst="rect">
                <a:avLst/>
              </a:prstGeom>
              <a:blipFill>
                <a:blip r:embed="rId4"/>
                <a:stretch>
                  <a:fillRect t="-11017" b="-847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6682987-903D-4F3A-A8AE-8BDDBF6A6259}"/>
                  </a:ext>
                </a:extLst>
              </p:cNvPr>
              <p:cNvSpPr txBox="1">
                <a:spLocks/>
              </p:cNvSpPr>
              <p:nvPr/>
            </p:nvSpPr>
            <p:spPr>
              <a:xfrm>
                <a:off x="302546" y="3161099"/>
                <a:ext cx="2741634" cy="71732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SG" i="1" smtClean="0">
                              <a:latin typeface="Cambria Math" panose="02040503050406030204" pitchFamily="18" charset="0"/>
                            </a:rPr>
                          </m:ctrlPr>
                        </m:dPr>
                        <m:e>
                          <m:sSub>
                            <m:sSubPr>
                              <m:ctrlPr>
                                <a:rPr lang="en-SG"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1</m:t>
                              </m:r>
                            </m:sub>
                          </m:sSub>
                          <m:r>
                            <a:rPr lang="en-SG" b="0" i="1" smtClean="0">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b="0" i="1" smtClean="0">
                                  <a:latin typeface="Cambria Math" panose="02040503050406030204" pitchFamily="18" charset="0"/>
                                </a:rPr>
                                <m:t>2</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b="0" i="1" smtClean="0">
                                  <a:latin typeface="Cambria Math" panose="02040503050406030204" pitchFamily="18" charset="0"/>
                                </a:rPr>
                                <m:t>3</m:t>
                              </m:r>
                            </m:sub>
                          </m:sSub>
                          <m:r>
                            <a:rPr lang="en-SG" b="0" i="1" smtClean="0">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𝑥</m:t>
                              </m:r>
                            </m:e>
                            <m:sub>
                              <m:r>
                                <a:rPr lang="en-SG" b="0" i="1" smtClean="0">
                                  <a:latin typeface="Cambria Math" panose="02040503050406030204" pitchFamily="18" charset="0"/>
                                </a:rPr>
                                <m:t>𝑛</m:t>
                              </m:r>
                            </m:sub>
                          </m:sSub>
                        </m:e>
                      </m:d>
                    </m:oMath>
                  </m:oMathPara>
                </a14:m>
                <a:endParaRPr lang="en-SG" dirty="0"/>
              </a:p>
              <a:p>
                <a:pPr marL="0" indent="0">
                  <a:buFont typeface="Arial"/>
                  <a:buNone/>
                </a:pPr>
                <a:endParaRPr lang="en-SG" dirty="0"/>
              </a:p>
            </p:txBody>
          </p:sp>
        </mc:Choice>
        <mc:Fallback xmlns="">
          <p:sp>
            <p:nvSpPr>
              <p:cNvPr id="7" name="Content Placeholder 2">
                <a:extLst>
                  <a:ext uri="{FF2B5EF4-FFF2-40B4-BE49-F238E27FC236}">
                    <a16:creationId xmlns:a16="http://schemas.microsoft.com/office/drawing/2014/main" id="{E6682987-903D-4F3A-A8AE-8BDDBF6A6259}"/>
                  </a:ext>
                </a:extLst>
              </p:cNvPr>
              <p:cNvSpPr txBox="1">
                <a:spLocks noRot="1" noChangeAspect="1" noMove="1" noResize="1" noEditPoints="1" noAdjustHandles="1" noChangeArrowheads="1" noChangeShapeType="1" noTextEdit="1"/>
              </p:cNvSpPr>
              <p:nvPr/>
            </p:nvSpPr>
            <p:spPr>
              <a:xfrm>
                <a:off x="302546" y="3161099"/>
                <a:ext cx="2741634" cy="717328"/>
              </a:xfrm>
              <a:prstGeom prst="rect">
                <a:avLst/>
              </a:prstGeom>
              <a:blipFill>
                <a:blip r:embed="rId5"/>
                <a:stretch>
                  <a:fillRect/>
                </a:stretch>
              </a:blipFill>
            </p:spPr>
            <p:txBody>
              <a:bodyPr/>
              <a:lstStyle/>
              <a:p>
                <a:r>
                  <a:rPr lang="en-SG">
                    <a:noFill/>
                  </a:rPr>
                  <a:t> </a:t>
                </a:r>
              </a:p>
            </p:txBody>
          </p:sp>
        </mc:Fallback>
      </mc:AlternateContent>
      <p:sp>
        <p:nvSpPr>
          <p:cNvPr id="9" name="Left Brace 8">
            <a:extLst>
              <a:ext uri="{FF2B5EF4-FFF2-40B4-BE49-F238E27FC236}">
                <a16:creationId xmlns:a16="http://schemas.microsoft.com/office/drawing/2014/main" id="{65F54BDC-2535-4FC1-BDF6-447CFEDF2001}"/>
              </a:ext>
            </a:extLst>
          </p:cNvPr>
          <p:cNvSpPr/>
          <p:nvPr/>
        </p:nvSpPr>
        <p:spPr>
          <a:xfrm rot="16200000">
            <a:off x="1606862" y="2722781"/>
            <a:ext cx="209731" cy="235489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9821AEA5-F6AA-4816-8585-F809580C6959}"/>
              </a:ext>
            </a:extLst>
          </p:cNvPr>
          <p:cNvCxnSpPr>
            <a:cxnSpLocks/>
            <a:stCxn id="6" idx="3"/>
            <a:endCxn id="13" idx="1"/>
          </p:cNvCxnSpPr>
          <p:nvPr/>
        </p:nvCxnSpPr>
        <p:spPr>
          <a:xfrm>
            <a:off x="5592870" y="4557810"/>
            <a:ext cx="970411" cy="29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E9931E70-B6D9-439F-8574-CD5CF059CDB0}"/>
                  </a:ext>
                </a:extLst>
              </p:cNvPr>
              <p:cNvSpPr txBox="1">
                <a:spLocks/>
              </p:cNvSpPr>
              <p:nvPr/>
            </p:nvSpPr>
            <p:spPr>
              <a:xfrm>
                <a:off x="6563281" y="4202073"/>
                <a:ext cx="1052899" cy="7173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SG" i="1" smtClean="0">
                              <a:latin typeface="Cambria Math" panose="02040503050406030204" pitchFamily="18" charset="0"/>
                            </a:rPr>
                            <m:t>𝐷</m:t>
                          </m:r>
                        </m:e>
                        <m:sub>
                          <m:r>
                            <a:rPr lang="en-SG" b="0" i="1" smtClean="0">
                              <a:latin typeface="Cambria Math" panose="02040503050406030204" pitchFamily="18" charset="0"/>
                            </a:rPr>
                            <m:t>𝑡𝑒𝑠𝑡</m:t>
                          </m:r>
                        </m:sub>
                      </m:sSub>
                    </m:oMath>
                  </m:oMathPara>
                </a14:m>
                <a:endParaRPr lang="en-SG" dirty="0"/>
              </a:p>
              <a:p>
                <a:pPr marL="0" indent="0">
                  <a:buFont typeface="Arial"/>
                  <a:buNone/>
                </a:pPr>
                <a:endParaRPr lang="en-SG" dirty="0"/>
              </a:p>
            </p:txBody>
          </p:sp>
        </mc:Choice>
        <mc:Fallback xmlns="">
          <p:sp>
            <p:nvSpPr>
              <p:cNvPr id="13" name="Content Placeholder 2">
                <a:extLst>
                  <a:ext uri="{FF2B5EF4-FFF2-40B4-BE49-F238E27FC236}">
                    <a16:creationId xmlns:a16="http://schemas.microsoft.com/office/drawing/2014/main" id="{E9931E70-B6D9-439F-8574-CD5CF059CDB0}"/>
                  </a:ext>
                </a:extLst>
              </p:cNvPr>
              <p:cNvSpPr txBox="1">
                <a:spLocks noRot="1" noChangeAspect="1" noMove="1" noResize="1" noEditPoints="1" noAdjustHandles="1" noChangeArrowheads="1" noChangeShapeType="1" noTextEdit="1"/>
              </p:cNvSpPr>
              <p:nvPr/>
            </p:nvSpPr>
            <p:spPr>
              <a:xfrm>
                <a:off x="6563281" y="4202073"/>
                <a:ext cx="1052899" cy="717328"/>
              </a:xfrm>
              <a:prstGeom prst="rect">
                <a:avLst/>
              </a:prstGeom>
              <a:blipFill>
                <a:blip r:embed="rId6"/>
                <a:stretch>
                  <a:fillRect/>
                </a:stretch>
              </a:blipFill>
            </p:spPr>
            <p:txBody>
              <a:bodyPr/>
              <a:lstStyle/>
              <a:p>
                <a:r>
                  <a:rPr lang="en-SG">
                    <a:noFill/>
                  </a:rPr>
                  <a:t> </a:t>
                </a:r>
              </a:p>
            </p:txBody>
          </p:sp>
        </mc:Fallback>
      </mc:AlternateContent>
      <p:pic>
        <p:nvPicPr>
          <p:cNvPr id="14" name="Picture 13">
            <a:extLst>
              <a:ext uri="{FF2B5EF4-FFF2-40B4-BE49-F238E27FC236}">
                <a16:creationId xmlns:a16="http://schemas.microsoft.com/office/drawing/2014/main" id="{59CC3C40-EF92-484F-9947-3D19156F3D3F}"/>
              </a:ext>
            </a:extLst>
          </p:cNvPr>
          <p:cNvPicPr>
            <a:picLocks noChangeAspect="1"/>
          </p:cNvPicPr>
          <p:nvPr/>
        </p:nvPicPr>
        <p:blipFill>
          <a:blip r:embed="rId7"/>
          <a:stretch>
            <a:fillRect/>
          </a:stretch>
        </p:blipFill>
        <p:spPr>
          <a:xfrm>
            <a:off x="741315" y="2080784"/>
            <a:ext cx="1793021" cy="1080315"/>
          </a:xfrm>
          <a:prstGeom prst="rect">
            <a:avLst/>
          </a:prstGeom>
        </p:spPr>
      </p:pic>
      <p:sp>
        <p:nvSpPr>
          <p:cNvPr id="4" name="Slide Number Placeholder 3">
            <a:extLst>
              <a:ext uri="{FF2B5EF4-FFF2-40B4-BE49-F238E27FC236}">
                <a16:creationId xmlns:a16="http://schemas.microsoft.com/office/drawing/2014/main" id="{62487BDD-B78E-4BA7-8132-BC35E8D1C01A}"/>
              </a:ext>
            </a:extLst>
          </p:cNvPr>
          <p:cNvSpPr>
            <a:spLocks noGrp="1"/>
          </p:cNvSpPr>
          <p:nvPr>
            <p:ph type="sldNum" sz="quarter" idx="12"/>
          </p:nvPr>
        </p:nvSpPr>
        <p:spPr/>
        <p:txBody>
          <a:bodyPr/>
          <a:lstStyle/>
          <a:p>
            <a:fld id="{8E6562B1-0B0F-0246-9532-09536BC2AE59}" type="slidenum">
              <a:rPr lang="en-US" smtClean="0"/>
              <a:t>4</a:t>
            </a:fld>
            <a:endParaRPr lang="en-US" dirty="0"/>
          </a:p>
        </p:txBody>
      </p:sp>
      <p:grpSp>
        <p:nvGrpSpPr>
          <p:cNvPr id="21" name="Group 20">
            <a:extLst>
              <a:ext uri="{FF2B5EF4-FFF2-40B4-BE49-F238E27FC236}">
                <a16:creationId xmlns:a16="http://schemas.microsoft.com/office/drawing/2014/main" id="{24287C30-EF30-42BA-9A76-39C0F89ED52A}"/>
              </a:ext>
            </a:extLst>
          </p:cNvPr>
          <p:cNvGrpSpPr/>
          <p:nvPr/>
        </p:nvGrpSpPr>
        <p:grpSpPr>
          <a:xfrm>
            <a:off x="6099822" y="2947437"/>
            <a:ext cx="1793021" cy="1080315"/>
            <a:chOff x="5358317" y="2939499"/>
            <a:chExt cx="1793021" cy="1080315"/>
          </a:xfrm>
        </p:grpSpPr>
        <p:pic>
          <p:nvPicPr>
            <p:cNvPr id="15" name="Picture 14">
              <a:extLst>
                <a:ext uri="{FF2B5EF4-FFF2-40B4-BE49-F238E27FC236}">
                  <a16:creationId xmlns:a16="http://schemas.microsoft.com/office/drawing/2014/main" id="{D7471AD6-4868-4B43-94DB-F4574F56157D}"/>
                </a:ext>
              </a:extLst>
            </p:cNvPr>
            <p:cNvPicPr>
              <a:picLocks noChangeAspect="1"/>
            </p:cNvPicPr>
            <p:nvPr/>
          </p:nvPicPr>
          <p:blipFill>
            <a:blip r:embed="rId7"/>
            <a:stretch>
              <a:fillRect/>
            </a:stretch>
          </p:blipFill>
          <p:spPr>
            <a:xfrm>
              <a:off x="5358317" y="2939499"/>
              <a:ext cx="1793021" cy="1080315"/>
            </a:xfrm>
            <a:prstGeom prst="rect">
              <a:avLst/>
            </a:prstGeom>
          </p:spPr>
        </p:pic>
        <p:pic>
          <p:nvPicPr>
            <p:cNvPr id="12" name="Picture 11">
              <a:extLst>
                <a:ext uri="{FF2B5EF4-FFF2-40B4-BE49-F238E27FC236}">
                  <a16:creationId xmlns:a16="http://schemas.microsoft.com/office/drawing/2014/main" id="{FCC52910-425E-4F98-BF1B-F594452A8C2A}"/>
                </a:ext>
              </a:extLst>
            </p:cNvPr>
            <p:cNvPicPr>
              <a:picLocks noChangeAspect="1"/>
            </p:cNvPicPr>
            <p:nvPr/>
          </p:nvPicPr>
          <p:blipFill>
            <a:blip r:embed="rId8"/>
            <a:stretch>
              <a:fillRect/>
            </a:stretch>
          </p:blipFill>
          <p:spPr>
            <a:xfrm>
              <a:off x="5597603" y="2980124"/>
              <a:ext cx="1445748" cy="860358"/>
            </a:xfrm>
            <a:prstGeom prst="rect">
              <a:avLst/>
            </a:prstGeom>
          </p:spPr>
        </p:pic>
        <p:cxnSp>
          <p:nvCxnSpPr>
            <p:cNvPr id="19" name="Straight Connector 18">
              <a:extLst>
                <a:ext uri="{FF2B5EF4-FFF2-40B4-BE49-F238E27FC236}">
                  <a16:creationId xmlns:a16="http://schemas.microsoft.com/office/drawing/2014/main" id="{CF9BBBFC-5479-4BAA-B144-AF77125A3473}"/>
                </a:ext>
              </a:extLst>
            </p:cNvPr>
            <p:cNvCxnSpPr>
              <a:cxnSpLocks/>
            </p:cNvCxnSpPr>
            <p:nvPr/>
          </p:nvCxnSpPr>
          <p:spPr>
            <a:xfrm flipV="1">
              <a:off x="5758244" y="3574754"/>
              <a:ext cx="1124465" cy="1"/>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19035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BEC3-D26B-4BA4-9783-0083D823FB2F}"/>
              </a:ext>
            </a:extLst>
          </p:cNvPr>
          <p:cNvSpPr>
            <a:spLocks noGrp="1"/>
          </p:cNvSpPr>
          <p:nvPr>
            <p:ph type="title"/>
          </p:nvPr>
        </p:nvSpPr>
        <p:spPr/>
        <p:txBody>
          <a:bodyPr/>
          <a:lstStyle/>
          <a:p>
            <a:r>
              <a:rPr lang="en-SG" dirty="0"/>
              <a:t>Related works</a:t>
            </a:r>
          </a:p>
        </p:txBody>
      </p:sp>
      <p:sp>
        <p:nvSpPr>
          <p:cNvPr id="3" name="Content Placeholder 2">
            <a:extLst>
              <a:ext uri="{FF2B5EF4-FFF2-40B4-BE49-F238E27FC236}">
                <a16:creationId xmlns:a16="http://schemas.microsoft.com/office/drawing/2014/main" id="{55DEA90A-65F3-4B11-A35F-E7A024A7B93C}"/>
              </a:ext>
            </a:extLst>
          </p:cNvPr>
          <p:cNvSpPr>
            <a:spLocks noGrp="1"/>
          </p:cNvSpPr>
          <p:nvPr>
            <p:ph idx="1"/>
          </p:nvPr>
        </p:nvSpPr>
        <p:spPr/>
        <p:txBody>
          <a:bodyPr>
            <a:normAutofit/>
          </a:bodyPr>
          <a:lstStyle/>
          <a:p>
            <a:r>
              <a:rPr lang="en-SG" dirty="0"/>
              <a:t>Re-sampling</a:t>
            </a:r>
          </a:p>
          <a:p>
            <a:pPr lvl="1">
              <a:buFont typeface="Arial" panose="020B0604020202020204" pitchFamily="34" charset="0"/>
              <a:buChar char="•"/>
            </a:pPr>
            <a:r>
              <a:rPr lang="en-SG" dirty="0"/>
              <a:t>Over-sampling/under-sampling</a:t>
            </a:r>
          </a:p>
          <a:p>
            <a:pPr marL="457200" lvl="1" indent="0">
              <a:buNone/>
            </a:pPr>
            <a:endParaRPr lang="en-SG" dirty="0"/>
          </a:p>
          <a:p>
            <a:pPr lvl="1">
              <a:buFont typeface="Arial" panose="020B0604020202020204" pitchFamily="34" charset="0"/>
              <a:buChar char="•"/>
            </a:pPr>
            <a:endParaRPr lang="en-SG" dirty="0"/>
          </a:p>
          <a:p>
            <a:pPr lvl="1">
              <a:buFont typeface="Arial" panose="020B0604020202020204" pitchFamily="34" charset="0"/>
              <a:buChar char="•"/>
            </a:pPr>
            <a:endParaRPr lang="en-SG" dirty="0"/>
          </a:p>
          <a:p>
            <a:pPr lvl="2">
              <a:buFont typeface="Arial" panose="020B0604020202020204" pitchFamily="34" charset="0"/>
              <a:buChar char="•"/>
            </a:pPr>
            <a:r>
              <a:rPr lang="en-SG" dirty="0"/>
              <a:t>Class-balanced sampling: q = 0</a:t>
            </a:r>
          </a:p>
          <a:p>
            <a:pPr lvl="1">
              <a:buFont typeface="Arial" panose="020B0604020202020204" pitchFamily="34" charset="0"/>
              <a:buChar char="•"/>
            </a:pPr>
            <a:r>
              <a:rPr lang="en-SG" dirty="0"/>
              <a:t>Drawbacks: Over-fitting, under-fitting</a:t>
            </a:r>
          </a:p>
        </p:txBody>
      </p:sp>
      <p:pic>
        <p:nvPicPr>
          <p:cNvPr id="6" name="Picture 5">
            <a:extLst>
              <a:ext uri="{FF2B5EF4-FFF2-40B4-BE49-F238E27FC236}">
                <a16:creationId xmlns:a16="http://schemas.microsoft.com/office/drawing/2014/main" id="{D373C96A-0684-438B-A43F-3CF3A1B755AF}"/>
              </a:ext>
            </a:extLst>
          </p:cNvPr>
          <p:cNvPicPr>
            <a:picLocks noChangeAspect="1"/>
          </p:cNvPicPr>
          <p:nvPr/>
        </p:nvPicPr>
        <p:blipFill>
          <a:blip r:embed="rId3"/>
          <a:stretch>
            <a:fillRect/>
          </a:stretch>
        </p:blipFill>
        <p:spPr>
          <a:xfrm>
            <a:off x="1568307" y="2965620"/>
            <a:ext cx="2226209" cy="1305757"/>
          </a:xfrm>
          <a:prstGeom prst="rect">
            <a:avLst/>
          </a:prstGeom>
        </p:spPr>
      </p:pic>
      <p:sp>
        <p:nvSpPr>
          <p:cNvPr id="7" name="Slide Number Placeholder 6">
            <a:extLst>
              <a:ext uri="{FF2B5EF4-FFF2-40B4-BE49-F238E27FC236}">
                <a16:creationId xmlns:a16="http://schemas.microsoft.com/office/drawing/2014/main" id="{90202C60-8484-4F1A-A5BD-3C2D4F9FC156}"/>
              </a:ext>
            </a:extLst>
          </p:cNvPr>
          <p:cNvSpPr>
            <a:spLocks noGrp="1"/>
          </p:cNvSpPr>
          <p:nvPr>
            <p:ph type="sldNum" sz="quarter" idx="12"/>
          </p:nvPr>
        </p:nvSpPr>
        <p:spPr/>
        <p:txBody>
          <a:bodyPr/>
          <a:lstStyle/>
          <a:p>
            <a:fld id="{8E6562B1-0B0F-0246-9532-09536BC2AE59}" type="slidenum">
              <a:rPr lang="en-US" smtClean="0"/>
              <a:t>5</a:t>
            </a:fld>
            <a:endParaRPr lang="en-US"/>
          </a:p>
        </p:txBody>
      </p:sp>
    </p:spTree>
    <p:extLst>
      <p:ext uri="{BB962C8B-B14F-4D97-AF65-F5344CB8AC3E}">
        <p14:creationId xmlns:p14="http://schemas.microsoft.com/office/powerpoint/2010/main" val="183930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BEC3-D26B-4BA4-9783-0083D823FB2F}"/>
              </a:ext>
            </a:extLst>
          </p:cNvPr>
          <p:cNvSpPr>
            <a:spLocks noGrp="1"/>
          </p:cNvSpPr>
          <p:nvPr>
            <p:ph type="title"/>
          </p:nvPr>
        </p:nvSpPr>
        <p:spPr/>
        <p:txBody>
          <a:bodyPr/>
          <a:lstStyle/>
          <a:p>
            <a:r>
              <a:rPr lang="en-SG" dirty="0"/>
              <a:t>Related works</a:t>
            </a:r>
          </a:p>
        </p:txBody>
      </p:sp>
      <p:sp>
        <p:nvSpPr>
          <p:cNvPr id="3" name="Content Placeholder 2">
            <a:extLst>
              <a:ext uri="{FF2B5EF4-FFF2-40B4-BE49-F238E27FC236}">
                <a16:creationId xmlns:a16="http://schemas.microsoft.com/office/drawing/2014/main" id="{55DEA90A-65F3-4B11-A35F-E7A024A7B93C}"/>
              </a:ext>
            </a:extLst>
          </p:cNvPr>
          <p:cNvSpPr>
            <a:spLocks noGrp="1"/>
          </p:cNvSpPr>
          <p:nvPr>
            <p:ph idx="1"/>
          </p:nvPr>
        </p:nvSpPr>
        <p:spPr/>
        <p:txBody>
          <a:bodyPr>
            <a:normAutofit/>
          </a:bodyPr>
          <a:lstStyle/>
          <a:p>
            <a:r>
              <a:rPr lang="en-SG" dirty="0"/>
              <a:t>Re-weighting</a:t>
            </a:r>
          </a:p>
          <a:p>
            <a:pPr lvl="1">
              <a:buFont typeface="Arial" panose="020B0604020202020204" pitchFamily="34" charset="0"/>
              <a:buChar char="•"/>
            </a:pPr>
            <a:r>
              <a:rPr lang="en-SG" dirty="0"/>
              <a:t>Assign higher weight to minority classes</a:t>
            </a:r>
          </a:p>
          <a:p>
            <a:pPr lvl="1">
              <a:buFont typeface="Arial" panose="020B0604020202020204" pitchFamily="34" charset="0"/>
              <a:buChar char="•"/>
            </a:pPr>
            <a:r>
              <a:rPr lang="en-SG" dirty="0" err="1"/>
              <a:t>Eg</a:t>
            </a:r>
            <a:r>
              <a:rPr lang="en-SG" dirty="0"/>
              <a:t>: Inverse of class-frequency, focal-loss</a:t>
            </a:r>
          </a:p>
          <a:p>
            <a:pPr lvl="1">
              <a:buFont typeface="Arial" panose="020B0604020202020204" pitchFamily="34" charset="0"/>
              <a:buChar char="•"/>
            </a:pPr>
            <a:r>
              <a:rPr lang="en-SG" dirty="0"/>
              <a:t>Drawbacks: Difficulty and instability in </a:t>
            </a:r>
            <a:r>
              <a:rPr lang="en-SG" dirty="0" err="1"/>
              <a:t>optimizaiton</a:t>
            </a:r>
            <a:endParaRPr lang="en-SG" dirty="0"/>
          </a:p>
          <a:p>
            <a:pPr lvl="2">
              <a:buFont typeface="Arial" panose="020B0604020202020204" pitchFamily="34" charset="0"/>
              <a:buChar char="•"/>
            </a:pPr>
            <a:r>
              <a:rPr lang="en-SG" dirty="0"/>
              <a:t>Noise, Mislabel</a:t>
            </a:r>
          </a:p>
          <a:p>
            <a:pPr lvl="1"/>
            <a:endParaRPr lang="en-SG" dirty="0"/>
          </a:p>
          <a:p>
            <a:pPr lvl="1"/>
            <a:endParaRPr lang="en-SG" dirty="0"/>
          </a:p>
        </p:txBody>
      </p:sp>
      <p:sp>
        <p:nvSpPr>
          <p:cNvPr id="4" name="Slide Number Placeholder 3">
            <a:extLst>
              <a:ext uri="{FF2B5EF4-FFF2-40B4-BE49-F238E27FC236}">
                <a16:creationId xmlns:a16="http://schemas.microsoft.com/office/drawing/2014/main" id="{12845F8A-F4A8-4B80-80AF-BB9D3D83CAA3}"/>
              </a:ext>
            </a:extLst>
          </p:cNvPr>
          <p:cNvSpPr>
            <a:spLocks noGrp="1"/>
          </p:cNvSpPr>
          <p:nvPr>
            <p:ph type="sldNum" sz="quarter" idx="12"/>
          </p:nvPr>
        </p:nvSpPr>
        <p:spPr/>
        <p:txBody>
          <a:bodyPr/>
          <a:lstStyle/>
          <a:p>
            <a:fld id="{8E6562B1-0B0F-0246-9532-09536BC2AE59}" type="slidenum">
              <a:rPr lang="en-US" smtClean="0"/>
              <a:t>6</a:t>
            </a:fld>
            <a:endParaRPr lang="en-US"/>
          </a:p>
        </p:txBody>
      </p:sp>
    </p:spTree>
    <p:extLst>
      <p:ext uri="{BB962C8B-B14F-4D97-AF65-F5344CB8AC3E}">
        <p14:creationId xmlns:p14="http://schemas.microsoft.com/office/powerpoint/2010/main" val="1618073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A97D-D840-49A9-BA65-5B767D7054BD}"/>
              </a:ext>
            </a:extLst>
          </p:cNvPr>
          <p:cNvSpPr>
            <a:spLocks noGrp="1"/>
          </p:cNvSpPr>
          <p:nvPr>
            <p:ph type="title"/>
          </p:nvPr>
        </p:nvSpPr>
        <p:spPr/>
        <p:txBody>
          <a:bodyPr/>
          <a:lstStyle/>
          <a:p>
            <a:r>
              <a:rPr lang="en-SG" dirty="0"/>
              <a:t>Related works</a:t>
            </a:r>
          </a:p>
        </p:txBody>
      </p:sp>
      <p:sp>
        <p:nvSpPr>
          <p:cNvPr id="3" name="Content Placeholder 2">
            <a:extLst>
              <a:ext uri="{FF2B5EF4-FFF2-40B4-BE49-F238E27FC236}">
                <a16:creationId xmlns:a16="http://schemas.microsoft.com/office/drawing/2014/main" id="{87B90CDA-6190-415A-86A7-34D07C122A8E}"/>
              </a:ext>
            </a:extLst>
          </p:cNvPr>
          <p:cNvSpPr>
            <a:spLocks noGrp="1"/>
          </p:cNvSpPr>
          <p:nvPr>
            <p:ph idx="1"/>
          </p:nvPr>
        </p:nvSpPr>
        <p:spPr/>
        <p:txBody>
          <a:bodyPr/>
          <a:lstStyle/>
          <a:p>
            <a:r>
              <a:rPr lang="en-SG" dirty="0"/>
              <a:t>Classifier decoupling</a:t>
            </a:r>
          </a:p>
          <a:p>
            <a:pPr lvl="1"/>
            <a:endParaRPr lang="en-SG" dirty="0"/>
          </a:p>
        </p:txBody>
      </p:sp>
      <p:grpSp>
        <p:nvGrpSpPr>
          <p:cNvPr id="30" name="Group 29">
            <a:extLst>
              <a:ext uri="{FF2B5EF4-FFF2-40B4-BE49-F238E27FC236}">
                <a16:creationId xmlns:a16="http://schemas.microsoft.com/office/drawing/2014/main" id="{F6A8CC43-E45A-47F1-A8DC-1BB0F281458F}"/>
              </a:ext>
            </a:extLst>
          </p:cNvPr>
          <p:cNvGrpSpPr/>
          <p:nvPr/>
        </p:nvGrpSpPr>
        <p:grpSpPr>
          <a:xfrm>
            <a:off x="840922" y="2540739"/>
            <a:ext cx="7462155" cy="2594128"/>
            <a:chOff x="905230" y="2530191"/>
            <a:chExt cx="7462155" cy="2594128"/>
          </a:xfrm>
        </p:grpSpPr>
        <p:grpSp>
          <p:nvGrpSpPr>
            <p:cNvPr id="4" name="Group 3">
              <a:extLst>
                <a:ext uri="{FF2B5EF4-FFF2-40B4-BE49-F238E27FC236}">
                  <a16:creationId xmlns:a16="http://schemas.microsoft.com/office/drawing/2014/main" id="{477989AF-0742-4A78-81B4-6DB4276FCD95}"/>
                </a:ext>
              </a:extLst>
            </p:cNvPr>
            <p:cNvGrpSpPr/>
            <p:nvPr/>
          </p:nvGrpSpPr>
          <p:grpSpPr>
            <a:xfrm>
              <a:off x="905230" y="2530191"/>
              <a:ext cx="7462155" cy="2594128"/>
              <a:chOff x="1024490" y="1956354"/>
              <a:chExt cx="7462155" cy="2594128"/>
            </a:xfrm>
          </p:grpSpPr>
          <p:sp>
            <p:nvSpPr>
              <p:cNvPr id="5" name="Rectangle 4">
                <a:extLst>
                  <a:ext uri="{FF2B5EF4-FFF2-40B4-BE49-F238E27FC236}">
                    <a16:creationId xmlns:a16="http://schemas.microsoft.com/office/drawing/2014/main" id="{A1E000EB-F421-4FDD-A906-0AD084397D9B}"/>
                  </a:ext>
                </a:extLst>
              </p:cNvPr>
              <p:cNvSpPr/>
              <p:nvPr/>
            </p:nvSpPr>
            <p:spPr>
              <a:xfrm>
                <a:off x="1024490" y="2384355"/>
                <a:ext cx="7462155" cy="214206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7866300F-2798-4EDB-A150-A74876743AD8}"/>
                  </a:ext>
                </a:extLst>
              </p:cNvPr>
              <p:cNvSpPr/>
              <p:nvPr/>
            </p:nvSpPr>
            <p:spPr>
              <a:xfrm>
                <a:off x="3178271" y="2926335"/>
                <a:ext cx="1048500" cy="1016538"/>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endParaRPr lang="en-SG" dirty="0">
                  <a:solidFill>
                    <a:schemeClr val="tx1"/>
                  </a:solidFill>
                </a:endParaRPr>
              </a:p>
            </p:txBody>
          </p:sp>
          <p:sp>
            <p:nvSpPr>
              <p:cNvPr id="7" name="Rectangle 6">
                <a:extLst>
                  <a:ext uri="{FF2B5EF4-FFF2-40B4-BE49-F238E27FC236}">
                    <a16:creationId xmlns:a16="http://schemas.microsoft.com/office/drawing/2014/main" id="{C20D5CF9-D4C3-4C40-AF8F-F6494A358DCC}"/>
                  </a:ext>
                </a:extLst>
              </p:cNvPr>
              <p:cNvSpPr/>
              <p:nvPr/>
            </p:nvSpPr>
            <p:spPr>
              <a:xfrm rot="5400000">
                <a:off x="5134732" y="3346284"/>
                <a:ext cx="849972" cy="176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8" name="Rectangle 7">
                <a:extLst>
                  <a:ext uri="{FF2B5EF4-FFF2-40B4-BE49-F238E27FC236}">
                    <a16:creationId xmlns:a16="http://schemas.microsoft.com/office/drawing/2014/main" id="{014E405F-FF3D-4661-84DA-3115B75D6B42}"/>
                  </a:ext>
                </a:extLst>
              </p:cNvPr>
              <p:cNvSpPr/>
              <p:nvPr/>
            </p:nvSpPr>
            <p:spPr>
              <a:xfrm>
                <a:off x="6305094" y="2562156"/>
                <a:ext cx="279861" cy="1752599"/>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FC</a:t>
                </a:r>
                <a:endParaRPr lang="en-SG" dirty="0">
                  <a:solidFill>
                    <a:schemeClr val="tx1"/>
                  </a:solidFill>
                </a:endParaRPr>
              </a:p>
            </p:txBody>
          </p:sp>
          <p:sp>
            <p:nvSpPr>
              <p:cNvPr id="9" name="TextBox 8">
                <a:extLst>
                  <a:ext uri="{FF2B5EF4-FFF2-40B4-BE49-F238E27FC236}">
                    <a16:creationId xmlns:a16="http://schemas.microsoft.com/office/drawing/2014/main" id="{3CE5DADF-8E67-43D9-A2C8-6BC274DF9B7A}"/>
                  </a:ext>
                </a:extLst>
              </p:cNvPr>
              <p:cNvSpPr txBox="1"/>
              <p:nvPr/>
            </p:nvSpPr>
            <p:spPr>
              <a:xfrm>
                <a:off x="5434641" y="3238701"/>
                <a:ext cx="145473" cy="369332"/>
              </a:xfrm>
              <a:prstGeom prst="rect">
                <a:avLst/>
              </a:prstGeom>
              <a:noFill/>
            </p:spPr>
            <p:txBody>
              <a:bodyPr wrap="square" rtlCol="0">
                <a:spAutoFit/>
              </a:bodyPr>
              <a:lstStyle/>
              <a:p>
                <a:r>
                  <a:rPr lang="en-US" dirty="0"/>
                  <a:t>h</a:t>
                </a:r>
                <a:endParaRPr lang="en-SG" dirty="0"/>
              </a:p>
            </p:txBody>
          </p:sp>
          <p:sp>
            <p:nvSpPr>
              <p:cNvPr id="10" name="Rectangle 9">
                <a:extLst>
                  <a:ext uri="{FF2B5EF4-FFF2-40B4-BE49-F238E27FC236}">
                    <a16:creationId xmlns:a16="http://schemas.microsoft.com/office/drawing/2014/main" id="{70AD43B4-6FF3-4C4F-86A2-0D5B45C097B2}"/>
                  </a:ext>
                </a:extLst>
              </p:cNvPr>
              <p:cNvSpPr/>
              <p:nvPr/>
            </p:nvSpPr>
            <p:spPr>
              <a:xfrm rot="5400000">
                <a:off x="6496901" y="3319672"/>
                <a:ext cx="1752600" cy="237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F123D7-674A-490A-ACD6-D2E4B6C0E315}"/>
                      </a:ext>
                    </a:extLst>
                  </p:cNvPr>
                  <p:cNvSpPr txBox="1"/>
                  <p:nvPr/>
                </p:nvSpPr>
                <p:spPr>
                  <a:xfrm>
                    <a:off x="7212916" y="3270722"/>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𝑙</m:t>
                              </m:r>
                            </m:sub>
                          </m:sSub>
                        </m:oMath>
                      </m:oMathPara>
                    </a14:m>
                    <a:endParaRPr lang="en-US" b="0" dirty="0"/>
                  </a:p>
                </p:txBody>
              </p:sp>
            </mc:Choice>
            <mc:Fallback xmlns="">
              <p:sp>
                <p:nvSpPr>
                  <p:cNvPr id="11" name="TextBox 10">
                    <a:extLst>
                      <a:ext uri="{FF2B5EF4-FFF2-40B4-BE49-F238E27FC236}">
                        <a16:creationId xmlns:a16="http://schemas.microsoft.com/office/drawing/2014/main" id="{15F123D7-674A-490A-ACD6-D2E4B6C0E315}"/>
                      </a:ext>
                    </a:extLst>
                  </p:cNvPr>
                  <p:cNvSpPr txBox="1">
                    <a:spLocks noRot="1" noChangeAspect="1" noMove="1" noResize="1" noEditPoints="1" noAdjustHandles="1" noChangeArrowheads="1" noChangeShapeType="1" noTextEdit="1"/>
                  </p:cNvSpPr>
                  <p:nvPr/>
                </p:nvSpPr>
                <p:spPr>
                  <a:xfrm>
                    <a:off x="7212916" y="3270722"/>
                    <a:ext cx="323313" cy="369332"/>
                  </a:xfrm>
                  <a:prstGeom prst="rect">
                    <a:avLst/>
                  </a:prstGeom>
                  <a:blipFill>
                    <a:blip r:embed="rId3"/>
                    <a:stretch>
                      <a:fillRect/>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D36D5AD6-7309-4E7E-98F0-E07FE66BCCB9}"/>
                  </a:ext>
                </a:extLst>
              </p:cNvPr>
              <p:cNvPicPr>
                <a:picLocks noChangeAspect="1"/>
              </p:cNvPicPr>
              <p:nvPr/>
            </p:nvPicPr>
            <p:blipFill>
              <a:blip r:embed="rId4"/>
              <a:stretch>
                <a:fillRect/>
              </a:stretch>
            </p:blipFill>
            <p:spPr>
              <a:xfrm>
                <a:off x="1578894" y="2731270"/>
                <a:ext cx="1140295" cy="1406668"/>
              </a:xfrm>
              <a:prstGeom prst="rect">
                <a:avLst/>
              </a:prstGeom>
            </p:spPr>
          </p:pic>
          <p:cxnSp>
            <p:nvCxnSpPr>
              <p:cNvPr id="13" name="Straight Arrow Connector 12">
                <a:extLst>
                  <a:ext uri="{FF2B5EF4-FFF2-40B4-BE49-F238E27FC236}">
                    <a16:creationId xmlns:a16="http://schemas.microsoft.com/office/drawing/2014/main" id="{0C0903C5-BB16-43C8-8A77-F719803D8068}"/>
                  </a:ext>
                </a:extLst>
              </p:cNvPr>
              <p:cNvCxnSpPr>
                <a:cxnSpLocks/>
                <a:stCxn id="12" idx="3"/>
                <a:endCxn id="6" idx="1"/>
              </p:cNvCxnSpPr>
              <p:nvPr/>
            </p:nvCxnSpPr>
            <p:spPr>
              <a:xfrm>
                <a:off x="2719189" y="3434604"/>
                <a:ext cx="459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81FB1-3310-4B62-BB64-FE3D096DEA66}"/>
                  </a:ext>
                </a:extLst>
              </p:cNvPr>
              <p:cNvCxnSpPr>
                <a:cxnSpLocks/>
                <a:stCxn id="6" idx="3"/>
                <a:endCxn id="18" idx="1"/>
              </p:cNvCxnSpPr>
              <p:nvPr/>
            </p:nvCxnSpPr>
            <p:spPr>
              <a:xfrm>
                <a:off x="4226771" y="3434604"/>
                <a:ext cx="510973" cy="3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439AD27-CB43-42E2-B948-2544208C1FE3}"/>
                  </a:ext>
                </a:extLst>
              </p:cNvPr>
              <p:cNvCxnSpPr>
                <a:stCxn id="7" idx="0"/>
                <a:endCxn id="8" idx="1"/>
              </p:cNvCxnSpPr>
              <p:nvPr/>
            </p:nvCxnSpPr>
            <p:spPr>
              <a:xfrm>
                <a:off x="5648040" y="3434606"/>
                <a:ext cx="657054" cy="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AD20CA-5C52-45D0-B8A1-38B2FBAEEFA9}"/>
                  </a:ext>
                </a:extLst>
              </p:cNvPr>
              <p:cNvCxnSpPr>
                <a:stCxn id="8" idx="3"/>
                <a:endCxn id="10" idx="2"/>
              </p:cNvCxnSpPr>
              <p:nvPr/>
            </p:nvCxnSpPr>
            <p:spPr>
              <a:xfrm>
                <a:off x="6584955" y="3438456"/>
                <a:ext cx="66946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2EF5470-F3C8-466A-BD93-C749DC054D94}"/>
                  </a:ext>
                </a:extLst>
              </p:cNvPr>
              <p:cNvSpPr txBox="1"/>
              <p:nvPr/>
            </p:nvSpPr>
            <p:spPr>
              <a:xfrm>
                <a:off x="2405116" y="1956354"/>
                <a:ext cx="4281689" cy="369332"/>
              </a:xfrm>
              <a:prstGeom prst="rect">
                <a:avLst/>
              </a:prstGeom>
              <a:noFill/>
            </p:spPr>
            <p:txBody>
              <a:bodyPr wrap="square" rtlCol="0">
                <a:spAutoFit/>
              </a:bodyPr>
              <a:lstStyle/>
              <a:p>
                <a:r>
                  <a:rPr lang="en-US" i="1" dirty="0">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Standard Training Architecture</a:t>
                </a:r>
                <a:endParaRPr lang="en-SG" i="1" dirty="0">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p:txBody>
          </p:sp>
          <p:sp>
            <p:nvSpPr>
              <p:cNvPr id="18" name="Rectangle 17">
                <a:extLst>
                  <a:ext uri="{FF2B5EF4-FFF2-40B4-BE49-F238E27FC236}">
                    <a16:creationId xmlns:a16="http://schemas.microsoft.com/office/drawing/2014/main" id="{5F936177-11D2-4C89-AA93-4EB53CE52C61}"/>
                  </a:ext>
                </a:extLst>
              </p:cNvPr>
              <p:cNvSpPr/>
              <p:nvPr/>
            </p:nvSpPr>
            <p:spPr>
              <a:xfrm>
                <a:off x="4737744" y="2562156"/>
                <a:ext cx="279861" cy="1752599"/>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GAP</a:t>
                </a:r>
                <a:endParaRPr lang="en-SG" dirty="0">
                  <a:solidFill>
                    <a:schemeClr val="tx1"/>
                  </a:solidFill>
                </a:endParaRPr>
              </a:p>
            </p:txBody>
          </p:sp>
          <p:cxnSp>
            <p:nvCxnSpPr>
              <p:cNvPr id="19" name="Straight Arrow Connector 18">
                <a:extLst>
                  <a:ext uri="{FF2B5EF4-FFF2-40B4-BE49-F238E27FC236}">
                    <a16:creationId xmlns:a16="http://schemas.microsoft.com/office/drawing/2014/main" id="{25503C34-597E-4385-8FC9-423395C7379B}"/>
                  </a:ext>
                </a:extLst>
              </p:cNvPr>
              <p:cNvCxnSpPr>
                <a:cxnSpLocks/>
                <a:stCxn id="18" idx="3"/>
                <a:endCxn id="7" idx="2"/>
              </p:cNvCxnSpPr>
              <p:nvPr/>
            </p:nvCxnSpPr>
            <p:spPr>
              <a:xfrm flipV="1">
                <a:off x="5017605" y="3434606"/>
                <a:ext cx="453792" cy="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8393A0-CB20-461F-B13F-EC273A22CA31}"/>
                      </a:ext>
                    </a:extLst>
                  </p:cNvPr>
                  <p:cNvSpPr txBox="1"/>
                  <p:nvPr/>
                </p:nvSpPr>
                <p:spPr>
                  <a:xfrm>
                    <a:off x="2813693" y="3526815"/>
                    <a:ext cx="1829546" cy="671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l-GR" b="0" i="1" smtClean="0">
                                  <a:latin typeface="Cambria Math" panose="02040503050406030204" pitchFamily="18" charset="0"/>
                                </a:rPr>
                                <m:t>Θ</m:t>
                              </m:r>
                            </m:e>
                            <m:sub>
                              <m:r>
                                <m:rPr>
                                  <m:sty m:val="p"/>
                                </m:rPr>
                                <a:rPr lang="en-SG" b="0" i="0" smtClean="0">
                                  <a:latin typeface="Cambria Math" panose="02040503050406030204" pitchFamily="18" charset="0"/>
                                </a:rPr>
                                <m:t>rep</m:t>
                              </m:r>
                            </m:sub>
                          </m:sSub>
                        </m:oMath>
                      </m:oMathPara>
                    </a14:m>
                    <a:endParaRPr lang="en-SG" b="0" dirty="0"/>
                  </a:p>
                  <a:p>
                    <a:endParaRPr lang="en-US" dirty="0"/>
                  </a:p>
                </p:txBody>
              </p:sp>
            </mc:Choice>
            <mc:Fallback xmlns="">
              <p:sp>
                <p:nvSpPr>
                  <p:cNvPr id="34" name="TextBox 33">
                    <a:extLst>
                      <a:ext uri="{FF2B5EF4-FFF2-40B4-BE49-F238E27FC236}">
                        <a16:creationId xmlns:a16="http://schemas.microsoft.com/office/drawing/2014/main" id="{EA12E844-0CB6-4A7F-B814-52FD8563B182}"/>
                      </a:ext>
                    </a:extLst>
                  </p:cNvPr>
                  <p:cNvSpPr txBox="1">
                    <a:spLocks noRot="1" noChangeAspect="1" noMove="1" noResize="1" noEditPoints="1" noAdjustHandles="1" noChangeArrowheads="1" noChangeShapeType="1" noTextEdit="1"/>
                  </p:cNvSpPr>
                  <p:nvPr/>
                </p:nvSpPr>
                <p:spPr>
                  <a:xfrm>
                    <a:off x="2813693" y="3526815"/>
                    <a:ext cx="1829546" cy="671018"/>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AF854F-D132-431A-AB9F-168D8FF91BD9}"/>
                      </a:ext>
                    </a:extLst>
                  </p:cNvPr>
                  <p:cNvSpPr txBox="1"/>
                  <p:nvPr/>
                </p:nvSpPr>
                <p:spPr>
                  <a:xfrm>
                    <a:off x="5543655" y="3690015"/>
                    <a:ext cx="1829546" cy="671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l-GR" b="0" i="1" smtClean="0">
                                  <a:latin typeface="Cambria Math" panose="02040503050406030204" pitchFamily="18" charset="0"/>
                                </a:rPr>
                                <m:t>Θ</m:t>
                              </m:r>
                            </m:e>
                            <m:sub>
                              <m:r>
                                <m:rPr>
                                  <m:sty m:val="p"/>
                                </m:rPr>
                                <a:rPr lang="en-SG" b="0" i="0" smtClean="0">
                                  <a:latin typeface="Cambria Math" panose="02040503050406030204" pitchFamily="18" charset="0"/>
                                </a:rPr>
                                <m:t>cls</m:t>
                              </m:r>
                            </m:sub>
                          </m:sSub>
                        </m:oMath>
                      </m:oMathPara>
                    </a14:m>
                    <a:endParaRPr lang="en-SG" b="0" dirty="0"/>
                  </a:p>
                  <a:p>
                    <a:endParaRPr lang="en-US" dirty="0"/>
                  </a:p>
                </p:txBody>
              </p:sp>
            </mc:Choice>
            <mc:Fallback xmlns="">
              <p:sp>
                <p:nvSpPr>
                  <p:cNvPr id="35" name="TextBox 34">
                    <a:extLst>
                      <a:ext uri="{FF2B5EF4-FFF2-40B4-BE49-F238E27FC236}">
                        <a16:creationId xmlns:a16="http://schemas.microsoft.com/office/drawing/2014/main" id="{13B74E7F-A37D-4FF6-A4C8-0D2717177A52}"/>
                      </a:ext>
                    </a:extLst>
                  </p:cNvPr>
                  <p:cNvSpPr txBox="1">
                    <a:spLocks noRot="1" noChangeAspect="1" noMove="1" noResize="1" noEditPoints="1" noAdjustHandles="1" noChangeArrowheads="1" noChangeShapeType="1" noTextEdit="1"/>
                  </p:cNvSpPr>
                  <p:nvPr/>
                </p:nvSpPr>
                <p:spPr>
                  <a:xfrm>
                    <a:off x="5543655" y="3690015"/>
                    <a:ext cx="1829546" cy="671018"/>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00C5F0-BED6-411B-93D6-4B18B0B6C139}"/>
                      </a:ext>
                    </a:extLst>
                  </p:cNvPr>
                  <p:cNvSpPr txBox="1"/>
                  <p:nvPr/>
                </p:nvSpPr>
                <p:spPr>
                  <a:xfrm>
                    <a:off x="1229459" y="4181150"/>
                    <a:ext cx="18295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𝑥</m:t>
                          </m:r>
                        </m:oMath>
                      </m:oMathPara>
                    </a14:m>
                    <a:endParaRPr lang="en-SG" b="0" dirty="0"/>
                  </a:p>
                </p:txBody>
              </p:sp>
            </mc:Choice>
            <mc:Fallback xmlns="">
              <p:sp>
                <p:nvSpPr>
                  <p:cNvPr id="36" name="TextBox 35">
                    <a:extLst>
                      <a:ext uri="{FF2B5EF4-FFF2-40B4-BE49-F238E27FC236}">
                        <a16:creationId xmlns:a16="http://schemas.microsoft.com/office/drawing/2014/main" id="{2439DF3D-9F53-4470-9AED-D45E6F6F07A9}"/>
                      </a:ext>
                    </a:extLst>
                  </p:cNvPr>
                  <p:cNvSpPr txBox="1">
                    <a:spLocks noRot="1" noChangeAspect="1" noMove="1" noResize="1" noEditPoints="1" noAdjustHandles="1" noChangeArrowheads="1" noChangeShapeType="1" noTextEdit="1"/>
                  </p:cNvSpPr>
                  <p:nvPr/>
                </p:nvSpPr>
                <p:spPr>
                  <a:xfrm>
                    <a:off x="1229459" y="4181150"/>
                    <a:ext cx="1829546" cy="369332"/>
                  </a:xfrm>
                  <a:prstGeom prst="rect">
                    <a:avLst/>
                  </a:prstGeom>
                  <a:blipFill>
                    <a:blip r:embed="rId7"/>
                    <a:stretch>
                      <a:fillRect/>
                    </a:stretch>
                  </a:blipFill>
                </p:spPr>
                <p:txBody>
                  <a:bodyPr/>
                  <a:lstStyle/>
                  <a:p>
                    <a:r>
                      <a:rPr lang="en-SG">
                        <a:noFill/>
                      </a:rPr>
                      <a:t> </a:t>
                    </a:r>
                  </a:p>
                </p:txBody>
              </p:sp>
            </mc:Fallback>
          </mc:AlternateContent>
        </p:grpSp>
        <p:cxnSp>
          <p:nvCxnSpPr>
            <p:cNvPr id="23" name="Straight Arrow Connector 22">
              <a:extLst>
                <a:ext uri="{FF2B5EF4-FFF2-40B4-BE49-F238E27FC236}">
                  <a16:creationId xmlns:a16="http://schemas.microsoft.com/office/drawing/2014/main" id="{8B5CF7A1-A8D4-439F-A395-87D2FC891049}"/>
                </a:ext>
              </a:extLst>
            </p:cNvPr>
            <p:cNvCxnSpPr>
              <a:cxnSpLocks/>
              <a:stCxn id="10" idx="0"/>
              <a:endCxn id="24" idx="1"/>
            </p:cNvCxnSpPr>
            <p:nvPr/>
          </p:nvCxnSpPr>
          <p:spPr>
            <a:xfrm>
              <a:off x="7372726" y="4012294"/>
              <a:ext cx="508955" cy="42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0BDF6B-456E-4178-936E-377D6C6804C1}"/>
                    </a:ext>
                  </a:extLst>
                </p:cNvPr>
                <p:cNvSpPr txBox="1"/>
                <p:nvPr/>
              </p:nvSpPr>
              <p:spPr>
                <a:xfrm>
                  <a:off x="7881681" y="3831881"/>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𝐿</m:t>
                            </m:r>
                          </m:e>
                          <m:sub>
                            <m:r>
                              <m:rPr>
                                <m:sty m:val="p"/>
                              </m:rPr>
                              <a:rPr lang="en-SG" b="0" i="0" smtClean="0">
                                <a:latin typeface="Cambria Math" panose="02040503050406030204" pitchFamily="18" charset="0"/>
                              </a:rPr>
                              <m:t>CE</m:t>
                            </m:r>
                          </m:sub>
                        </m:sSub>
                      </m:oMath>
                    </m:oMathPara>
                  </a14:m>
                  <a:endParaRPr lang="en-SG" b="0" dirty="0"/>
                </a:p>
              </p:txBody>
            </p:sp>
          </mc:Choice>
          <mc:Fallback xmlns="">
            <p:sp>
              <p:nvSpPr>
                <p:cNvPr id="24" name="TextBox 23">
                  <a:extLst>
                    <a:ext uri="{FF2B5EF4-FFF2-40B4-BE49-F238E27FC236}">
                      <a16:creationId xmlns:a16="http://schemas.microsoft.com/office/drawing/2014/main" id="{E70BDF6B-456E-4178-936E-377D6C6804C1}"/>
                    </a:ext>
                  </a:extLst>
                </p:cNvPr>
                <p:cNvSpPr txBox="1">
                  <a:spLocks noRot="1" noChangeAspect="1" noMove="1" noResize="1" noEditPoints="1" noAdjustHandles="1" noChangeArrowheads="1" noChangeShapeType="1" noTextEdit="1"/>
                </p:cNvSpPr>
                <p:nvPr/>
              </p:nvSpPr>
              <p:spPr>
                <a:xfrm>
                  <a:off x="7881681" y="3831881"/>
                  <a:ext cx="323313" cy="369332"/>
                </a:xfrm>
                <a:prstGeom prst="rect">
                  <a:avLst/>
                </a:prstGeom>
                <a:blipFill>
                  <a:blip r:embed="rId8"/>
                  <a:stretch>
                    <a:fillRect r="-52830"/>
                  </a:stretch>
                </a:blipFill>
              </p:spPr>
              <p:txBody>
                <a:bodyPr/>
                <a:lstStyle/>
                <a:p>
                  <a:r>
                    <a:rPr lang="en-SG">
                      <a:noFill/>
                    </a:rPr>
                    <a:t> </a:t>
                  </a:r>
                </a:p>
              </p:txBody>
            </p:sp>
          </mc:Fallback>
        </mc:AlternateContent>
      </p:grpSp>
      <p:sp>
        <p:nvSpPr>
          <p:cNvPr id="31" name="Right Brace 30">
            <a:extLst>
              <a:ext uri="{FF2B5EF4-FFF2-40B4-BE49-F238E27FC236}">
                <a16:creationId xmlns:a16="http://schemas.microsoft.com/office/drawing/2014/main" id="{5C041B11-AD33-420B-AFC3-CAFF4A15D7ED}"/>
              </a:ext>
            </a:extLst>
          </p:cNvPr>
          <p:cNvSpPr/>
          <p:nvPr/>
        </p:nvSpPr>
        <p:spPr>
          <a:xfrm rot="5400000">
            <a:off x="3159649" y="3190391"/>
            <a:ext cx="411837" cy="4197809"/>
          </a:xfrm>
          <a:prstGeom prst="rightBrace">
            <a:avLst>
              <a:gd name="adj1" fmla="val 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32" name="TextBox 31">
            <a:extLst>
              <a:ext uri="{FF2B5EF4-FFF2-40B4-BE49-F238E27FC236}">
                <a16:creationId xmlns:a16="http://schemas.microsoft.com/office/drawing/2014/main" id="{0A2CA0ED-2258-4C21-845F-EE32A99B109B}"/>
              </a:ext>
            </a:extLst>
          </p:cNvPr>
          <p:cNvSpPr txBox="1"/>
          <p:nvPr/>
        </p:nvSpPr>
        <p:spPr>
          <a:xfrm>
            <a:off x="1881773" y="5478114"/>
            <a:ext cx="3803471" cy="369332"/>
          </a:xfrm>
          <a:prstGeom prst="rect">
            <a:avLst/>
          </a:prstGeom>
          <a:noFill/>
        </p:spPr>
        <p:txBody>
          <a:bodyPr wrap="square" rtlCol="0">
            <a:spAutoFit/>
          </a:bodyPr>
          <a:lstStyle/>
          <a:p>
            <a:r>
              <a:rPr lang="en-SG" dirty="0"/>
              <a:t>Instance-balanced sampling</a:t>
            </a:r>
          </a:p>
        </p:txBody>
      </p:sp>
      <p:sp>
        <p:nvSpPr>
          <p:cNvPr id="33" name="Right Brace 32">
            <a:extLst>
              <a:ext uri="{FF2B5EF4-FFF2-40B4-BE49-F238E27FC236}">
                <a16:creationId xmlns:a16="http://schemas.microsoft.com/office/drawing/2014/main" id="{B6A7EF3B-9C1F-45CF-86C3-F0E721462338}"/>
              </a:ext>
            </a:extLst>
          </p:cNvPr>
          <p:cNvSpPr/>
          <p:nvPr/>
        </p:nvSpPr>
        <p:spPr>
          <a:xfrm rot="5400000">
            <a:off x="6523673" y="4716599"/>
            <a:ext cx="424888" cy="1186892"/>
          </a:xfrm>
          <a:prstGeom prst="rightBrace">
            <a:avLst>
              <a:gd name="adj1" fmla="val 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34" name="TextBox 33">
            <a:extLst>
              <a:ext uri="{FF2B5EF4-FFF2-40B4-BE49-F238E27FC236}">
                <a16:creationId xmlns:a16="http://schemas.microsoft.com/office/drawing/2014/main" id="{4483CED4-6286-4BED-9D1E-92F3F7E859F4}"/>
              </a:ext>
            </a:extLst>
          </p:cNvPr>
          <p:cNvSpPr txBox="1"/>
          <p:nvPr/>
        </p:nvSpPr>
        <p:spPr>
          <a:xfrm>
            <a:off x="5705268" y="5467997"/>
            <a:ext cx="3803471" cy="369332"/>
          </a:xfrm>
          <a:prstGeom prst="rect">
            <a:avLst/>
          </a:prstGeom>
          <a:noFill/>
        </p:spPr>
        <p:txBody>
          <a:bodyPr wrap="square" rtlCol="0">
            <a:spAutoFit/>
          </a:bodyPr>
          <a:lstStyle/>
          <a:p>
            <a:r>
              <a:rPr lang="en-SG" dirty="0"/>
              <a:t>Class-balanced sampling</a:t>
            </a:r>
          </a:p>
        </p:txBody>
      </p:sp>
      <p:sp>
        <p:nvSpPr>
          <p:cNvPr id="35" name="Oval 34">
            <a:extLst>
              <a:ext uri="{FF2B5EF4-FFF2-40B4-BE49-F238E27FC236}">
                <a16:creationId xmlns:a16="http://schemas.microsoft.com/office/drawing/2014/main" id="{58B77EC8-A765-4EC1-820D-D62FA8BC6758}"/>
              </a:ext>
            </a:extLst>
          </p:cNvPr>
          <p:cNvSpPr/>
          <p:nvPr/>
        </p:nvSpPr>
        <p:spPr>
          <a:xfrm>
            <a:off x="3191719" y="4140111"/>
            <a:ext cx="669448" cy="33484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7" name="Oval 36">
            <a:extLst>
              <a:ext uri="{FF2B5EF4-FFF2-40B4-BE49-F238E27FC236}">
                <a16:creationId xmlns:a16="http://schemas.microsoft.com/office/drawing/2014/main" id="{9A3392FD-F9C6-42C9-9392-7A8DA9FEB60A}"/>
              </a:ext>
            </a:extLst>
          </p:cNvPr>
          <p:cNvSpPr/>
          <p:nvPr/>
        </p:nvSpPr>
        <p:spPr>
          <a:xfrm>
            <a:off x="5957404" y="4307531"/>
            <a:ext cx="669448" cy="33484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5" name="Slide Number Placeholder 24">
            <a:extLst>
              <a:ext uri="{FF2B5EF4-FFF2-40B4-BE49-F238E27FC236}">
                <a16:creationId xmlns:a16="http://schemas.microsoft.com/office/drawing/2014/main" id="{84E86B3F-A5C4-4182-9419-609AF29AD1E6}"/>
              </a:ext>
            </a:extLst>
          </p:cNvPr>
          <p:cNvSpPr>
            <a:spLocks noGrp="1"/>
          </p:cNvSpPr>
          <p:nvPr>
            <p:ph type="sldNum" sz="quarter" idx="12"/>
          </p:nvPr>
        </p:nvSpPr>
        <p:spPr/>
        <p:txBody>
          <a:bodyPr/>
          <a:lstStyle/>
          <a:p>
            <a:fld id="{8E6562B1-0B0F-0246-9532-09536BC2AE59}" type="slidenum">
              <a:rPr lang="en-US" smtClean="0"/>
              <a:t>7</a:t>
            </a:fld>
            <a:endParaRPr lang="en-US"/>
          </a:p>
        </p:txBody>
      </p:sp>
    </p:spTree>
    <p:extLst>
      <p:ext uri="{BB962C8B-B14F-4D97-AF65-F5344CB8AC3E}">
        <p14:creationId xmlns:p14="http://schemas.microsoft.com/office/powerpoint/2010/main" val="371434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1000" fill="hold"/>
                                        <p:tgtEl>
                                          <p:spTgt spid="3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3" grpId="0" animBg="1"/>
      <p:bldP spid="34" grpId="0"/>
      <p:bldP spid="35"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A97D-D840-49A9-BA65-5B767D7054BD}"/>
              </a:ext>
            </a:extLst>
          </p:cNvPr>
          <p:cNvSpPr>
            <a:spLocks noGrp="1"/>
          </p:cNvSpPr>
          <p:nvPr>
            <p:ph type="title"/>
          </p:nvPr>
        </p:nvSpPr>
        <p:spPr/>
        <p:txBody>
          <a:bodyPr/>
          <a:lstStyle/>
          <a:p>
            <a:r>
              <a:rPr lang="en-SG" dirty="0"/>
              <a:t>Related works</a:t>
            </a:r>
          </a:p>
        </p:txBody>
      </p:sp>
      <p:sp>
        <p:nvSpPr>
          <p:cNvPr id="3" name="Content Placeholder 2">
            <a:extLst>
              <a:ext uri="{FF2B5EF4-FFF2-40B4-BE49-F238E27FC236}">
                <a16:creationId xmlns:a16="http://schemas.microsoft.com/office/drawing/2014/main" id="{87B90CDA-6190-415A-86A7-34D07C122A8E}"/>
              </a:ext>
            </a:extLst>
          </p:cNvPr>
          <p:cNvSpPr>
            <a:spLocks noGrp="1"/>
          </p:cNvSpPr>
          <p:nvPr>
            <p:ph idx="1"/>
          </p:nvPr>
        </p:nvSpPr>
        <p:spPr/>
        <p:txBody>
          <a:bodyPr/>
          <a:lstStyle/>
          <a:p>
            <a:r>
              <a:rPr lang="en-SG" dirty="0"/>
              <a:t>Nearest Class Mean (NCM) classifier</a:t>
            </a:r>
          </a:p>
          <a:p>
            <a:pPr lvl="1"/>
            <a:endParaRPr lang="en-SG" dirty="0"/>
          </a:p>
        </p:txBody>
      </p:sp>
      <p:grpSp>
        <p:nvGrpSpPr>
          <p:cNvPr id="4" name="Group 3">
            <a:extLst>
              <a:ext uri="{FF2B5EF4-FFF2-40B4-BE49-F238E27FC236}">
                <a16:creationId xmlns:a16="http://schemas.microsoft.com/office/drawing/2014/main" id="{477989AF-0742-4A78-81B4-6DB4276FCD95}"/>
              </a:ext>
            </a:extLst>
          </p:cNvPr>
          <p:cNvGrpSpPr/>
          <p:nvPr/>
        </p:nvGrpSpPr>
        <p:grpSpPr>
          <a:xfrm>
            <a:off x="840922" y="2540739"/>
            <a:ext cx="7462155" cy="2594128"/>
            <a:chOff x="1024490" y="1956354"/>
            <a:chExt cx="7462155" cy="2594128"/>
          </a:xfrm>
        </p:grpSpPr>
        <p:sp>
          <p:nvSpPr>
            <p:cNvPr id="5" name="Rectangle 4">
              <a:extLst>
                <a:ext uri="{FF2B5EF4-FFF2-40B4-BE49-F238E27FC236}">
                  <a16:creationId xmlns:a16="http://schemas.microsoft.com/office/drawing/2014/main" id="{A1E000EB-F421-4FDD-A906-0AD084397D9B}"/>
                </a:ext>
              </a:extLst>
            </p:cNvPr>
            <p:cNvSpPr/>
            <p:nvPr/>
          </p:nvSpPr>
          <p:spPr>
            <a:xfrm>
              <a:off x="1024490" y="2384355"/>
              <a:ext cx="7462155" cy="214206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7866300F-2798-4EDB-A150-A74876743AD8}"/>
                </a:ext>
              </a:extLst>
            </p:cNvPr>
            <p:cNvSpPr/>
            <p:nvPr/>
          </p:nvSpPr>
          <p:spPr>
            <a:xfrm>
              <a:off x="3178271" y="2926335"/>
              <a:ext cx="1048500" cy="1016538"/>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endParaRPr lang="en-SG" dirty="0">
                <a:solidFill>
                  <a:schemeClr val="tx1"/>
                </a:solidFill>
              </a:endParaRPr>
            </a:p>
          </p:txBody>
        </p:sp>
        <p:sp>
          <p:nvSpPr>
            <p:cNvPr id="7" name="Rectangle 6">
              <a:extLst>
                <a:ext uri="{FF2B5EF4-FFF2-40B4-BE49-F238E27FC236}">
                  <a16:creationId xmlns:a16="http://schemas.microsoft.com/office/drawing/2014/main" id="{C20D5CF9-D4C3-4C40-AF8F-F6494A358DCC}"/>
                </a:ext>
              </a:extLst>
            </p:cNvPr>
            <p:cNvSpPr/>
            <p:nvPr/>
          </p:nvSpPr>
          <p:spPr>
            <a:xfrm rot="5400000">
              <a:off x="5134732" y="3346284"/>
              <a:ext cx="849972" cy="176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8" name="Rectangle 7">
              <a:extLst>
                <a:ext uri="{FF2B5EF4-FFF2-40B4-BE49-F238E27FC236}">
                  <a16:creationId xmlns:a16="http://schemas.microsoft.com/office/drawing/2014/main" id="{014E405F-FF3D-4661-84DA-3115B75D6B42}"/>
                </a:ext>
              </a:extLst>
            </p:cNvPr>
            <p:cNvSpPr/>
            <p:nvPr/>
          </p:nvSpPr>
          <p:spPr>
            <a:xfrm>
              <a:off x="6305094" y="2562156"/>
              <a:ext cx="279861" cy="1752599"/>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FC</a:t>
              </a:r>
              <a:endParaRPr lang="en-SG" dirty="0">
                <a:solidFill>
                  <a:schemeClr val="tx1"/>
                </a:solidFill>
              </a:endParaRPr>
            </a:p>
          </p:txBody>
        </p:sp>
        <p:sp>
          <p:nvSpPr>
            <p:cNvPr id="9" name="TextBox 8">
              <a:extLst>
                <a:ext uri="{FF2B5EF4-FFF2-40B4-BE49-F238E27FC236}">
                  <a16:creationId xmlns:a16="http://schemas.microsoft.com/office/drawing/2014/main" id="{3CE5DADF-8E67-43D9-A2C8-6BC274DF9B7A}"/>
                </a:ext>
              </a:extLst>
            </p:cNvPr>
            <p:cNvSpPr txBox="1"/>
            <p:nvPr/>
          </p:nvSpPr>
          <p:spPr>
            <a:xfrm>
              <a:off x="5434641" y="3238701"/>
              <a:ext cx="145473" cy="369332"/>
            </a:xfrm>
            <a:prstGeom prst="rect">
              <a:avLst/>
            </a:prstGeom>
            <a:noFill/>
          </p:spPr>
          <p:txBody>
            <a:bodyPr wrap="square" rtlCol="0">
              <a:spAutoFit/>
            </a:bodyPr>
            <a:lstStyle/>
            <a:p>
              <a:r>
                <a:rPr lang="en-US" dirty="0"/>
                <a:t>h</a:t>
              </a:r>
              <a:endParaRPr lang="en-SG" dirty="0"/>
            </a:p>
          </p:txBody>
        </p:sp>
        <p:sp>
          <p:nvSpPr>
            <p:cNvPr id="10" name="Rectangle 9">
              <a:extLst>
                <a:ext uri="{FF2B5EF4-FFF2-40B4-BE49-F238E27FC236}">
                  <a16:creationId xmlns:a16="http://schemas.microsoft.com/office/drawing/2014/main" id="{70AD43B4-6FF3-4C4F-86A2-0D5B45C097B2}"/>
                </a:ext>
              </a:extLst>
            </p:cNvPr>
            <p:cNvSpPr/>
            <p:nvPr/>
          </p:nvSpPr>
          <p:spPr>
            <a:xfrm rot="5400000">
              <a:off x="6496901" y="3319672"/>
              <a:ext cx="1752600" cy="237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F123D7-674A-490A-ACD6-D2E4B6C0E315}"/>
                    </a:ext>
                  </a:extLst>
                </p:cNvPr>
                <p:cNvSpPr txBox="1"/>
                <p:nvPr/>
              </p:nvSpPr>
              <p:spPr>
                <a:xfrm>
                  <a:off x="7212916" y="3270722"/>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𝑙</m:t>
                            </m:r>
                          </m:sub>
                        </m:sSub>
                      </m:oMath>
                    </m:oMathPara>
                  </a14:m>
                  <a:endParaRPr lang="en-US" b="0" dirty="0"/>
                </a:p>
              </p:txBody>
            </p:sp>
          </mc:Choice>
          <mc:Fallback xmlns="">
            <p:sp>
              <p:nvSpPr>
                <p:cNvPr id="11" name="TextBox 10">
                  <a:extLst>
                    <a:ext uri="{FF2B5EF4-FFF2-40B4-BE49-F238E27FC236}">
                      <a16:creationId xmlns:a16="http://schemas.microsoft.com/office/drawing/2014/main" id="{15F123D7-674A-490A-ACD6-D2E4B6C0E315}"/>
                    </a:ext>
                  </a:extLst>
                </p:cNvPr>
                <p:cNvSpPr txBox="1">
                  <a:spLocks noRot="1" noChangeAspect="1" noMove="1" noResize="1" noEditPoints="1" noAdjustHandles="1" noChangeArrowheads="1" noChangeShapeType="1" noTextEdit="1"/>
                </p:cNvSpPr>
                <p:nvPr/>
              </p:nvSpPr>
              <p:spPr>
                <a:xfrm>
                  <a:off x="7212916" y="3270722"/>
                  <a:ext cx="323313" cy="369332"/>
                </a:xfrm>
                <a:prstGeom prst="rect">
                  <a:avLst/>
                </a:prstGeom>
                <a:blipFill>
                  <a:blip r:embed="rId3"/>
                  <a:stretch>
                    <a:fillRect/>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D36D5AD6-7309-4E7E-98F0-E07FE66BCCB9}"/>
                </a:ext>
              </a:extLst>
            </p:cNvPr>
            <p:cNvPicPr>
              <a:picLocks noChangeAspect="1"/>
            </p:cNvPicPr>
            <p:nvPr/>
          </p:nvPicPr>
          <p:blipFill>
            <a:blip r:embed="rId4"/>
            <a:stretch>
              <a:fillRect/>
            </a:stretch>
          </p:blipFill>
          <p:spPr>
            <a:xfrm>
              <a:off x="1578894" y="2731270"/>
              <a:ext cx="1140295" cy="1406668"/>
            </a:xfrm>
            <a:prstGeom prst="rect">
              <a:avLst/>
            </a:prstGeom>
          </p:spPr>
        </p:pic>
        <p:cxnSp>
          <p:nvCxnSpPr>
            <p:cNvPr id="13" name="Straight Arrow Connector 12">
              <a:extLst>
                <a:ext uri="{FF2B5EF4-FFF2-40B4-BE49-F238E27FC236}">
                  <a16:creationId xmlns:a16="http://schemas.microsoft.com/office/drawing/2014/main" id="{0C0903C5-BB16-43C8-8A77-F719803D8068}"/>
                </a:ext>
              </a:extLst>
            </p:cNvPr>
            <p:cNvCxnSpPr>
              <a:cxnSpLocks/>
              <a:stCxn id="12" idx="3"/>
              <a:endCxn id="6" idx="1"/>
            </p:cNvCxnSpPr>
            <p:nvPr/>
          </p:nvCxnSpPr>
          <p:spPr>
            <a:xfrm>
              <a:off x="2719189" y="3434604"/>
              <a:ext cx="459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81FB1-3310-4B62-BB64-FE3D096DEA66}"/>
                </a:ext>
              </a:extLst>
            </p:cNvPr>
            <p:cNvCxnSpPr>
              <a:cxnSpLocks/>
              <a:stCxn id="6" idx="3"/>
              <a:endCxn id="18" idx="1"/>
            </p:cNvCxnSpPr>
            <p:nvPr/>
          </p:nvCxnSpPr>
          <p:spPr>
            <a:xfrm>
              <a:off x="4226771" y="3434604"/>
              <a:ext cx="510973" cy="3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439AD27-CB43-42E2-B948-2544208C1FE3}"/>
                </a:ext>
              </a:extLst>
            </p:cNvPr>
            <p:cNvCxnSpPr>
              <a:cxnSpLocks/>
              <a:stCxn id="7" idx="0"/>
              <a:endCxn id="8" idx="1"/>
            </p:cNvCxnSpPr>
            <p:nvPr/>
          </p:nvCxnSpPr>
          <p:spPr>
            <a:xfrm>
              <a:off x="5648040" y="3434606"/>
              <a:ext cx="657054" cy="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AD20CA-5C52-45D0-B8A1-38B2FBAEEFA9}"/>
                </a:ext>
              </a:extLst>
            </p:cNvPr>
            <p:cNvCxnSpPr>
              <a:cxnSpLocks/>
              <a:stCxn id="8" idx="3"/>
              <a:endCxn id="10" idx="2"/>
            </p:cNvCxnSpPr>
            <p:nvPr/>
          </p:nvCxnSpPr>
          <p:spPr>
            <a:xfrm>
              <a:off x="6584955" y="3438456"/>
              <a:ext cx="66946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2EF5470-F3C8-466A-BD93-C749DC054D94}"/>
                </a:ext>
              </a:extLst>
            </p:cNvPr>
            <p:cNvSpPr txBox="1"/>
            <p:nvPr/>
          </p:nvSpPr>
          <p:spPr>
            <a:xfrm>
              <a:off x="2405116" y="1956354"/>
              <a:ext cx="4281689" cy="369332"/>
            </a:xfrm>
            <a:prstGeom prst="rect">
              <a:avLst/>
            </a:prstGeom>
            <a:noFill/>
          </p:spPr>
          <p:txBody>
            <a:bodyPr wrap="square" rtlCol="0">
              <a:spAutoFit/>
            </a:bodyPr>
            <a:lstStyle/>
            <a:p>
              <a:r>
                <a:rPr lang="en-US" i="1" dirty="0">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Standard Training Architecture</a:t>
              </a:r>
              <a:endParaRPr lang="en-SG" i="1" dirty="0">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p:txBody>
        </p:sp>
        <p:sp>
          <p:nvSpPr>
            <p:cNvPr id="18" name="Rectangle 17">
              <a:extLst>
                <a:ext uri="{FF2B5EF4-FFF2-40B4-BE49-F238E27FC236}">
                  <a16:creationId xmlns:a16="http://schemas.microsoft.com/office/drawing/2014/main" id="{5F936177-11D2-4C89-AA93-4EB53CE52C61}"/>
                </a:ext>
              </a:extLst>
            </p:cNvPr>
            <p:cNvSpPr/>
            <p:nvPr/>
          </p:nvSpPr>
          <p:spPr>
            <a:xfrm>
              <a:off x="4737744" y="2562156"/>
              <a:ext cx="279861" cy="1752599"/>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GAP</a:t>
              </a:r>
              <a:endParaRPr lang="en-SG" dirty="0">
                <a:solidFill>
                  <a:schemeClr val="tx1"/>
                </a:solidFill>
              </a:endParaRPr>
            </a:p>
          </p:txBody>
        </p:sp>
        <p:cxnSp>
          <p:nvCxnSpPr>
            <p:cNvPr id="19" name="Straight Arrow Connector 18">
              <a:extLst>
                <a:ext uri="{FF2B5EF4-FFF2-40B4-BE49-F238E27FC236}">
                  <a16:creationId xmlns:a16="http://schemas.microsoft.com/office/drawing/2014/main" id="{25503C34-597E-4385-8FC9-423395C7379B}"/>
                </a:ext>
              </a:extLst>
            </p:cNvPr>
            <p:cNvCxnSpPr>
              <a:cxnSpLocks/>
              <a:stCxn id="18" idx="3"/>
              <a:endCxn id="7" idx="2"/>
            </p:cNvCxnSpPr>
            <p:nvPr/>
          </p:nvCxnSpPr>
          <p:spPr>
            <a:xfrm flipV="1">
              <a:off x="5017605" y="3434606"/>
              <a:ext cx="453792" cy="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8393A0-CB20-461F-B13F-EC273A22CA31}"/>
                    </a:ext>
                  </a:extLst>
                </p:cNvPr>
                <p:cNvSpPr txBox="1"/>
                <p:nvPr/>
              </p:nvSpPr>
              <p:spPr>
                <a:xfrm>
                  <a:off x="2813693" y="3526815"/>
                  <a:ext cx="1829546" cy="671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l-GR" b="0" i="1" smtClean="0">
                                <a:latin typeface="Cambria Math" panose="02040503050406030204" pitchFamily="18" charset="0"/>
                              </a:rPr>
                              <m:t>Θ</m:t>
                            </m:r>
                          </m:e>
                          <m:sub>
                            <m:r>
                              <m:rPr>
                                <m:sty m:val="p"/>
                              </m:rPr>
                              <a:rPr lang="en-SG" b="0" i="0" smtClean="0">
                                <a:latin typeface="Cambria Math" panose="02040503050406030204" pitchFamily="18" charset="0"/>
                              </a:rPr>
                              <m:t>rep</m:t>
                            </m:r>
                          </m:sub>
                        </m:sSub>
                      </m:oMath>
                    </m:oMathPara>
                  </a14:m>
                  <a:endParaRPr lang="en-SG" b="0" dirty="0"/>
                </a:p>
                <a:p>
                  <a:endParaRPr lang="en-US" dirty="0"/>
                </a:p>
              </p:txBody>
            </p:sp>
          </mc:Choice>
          <mc:Fallback xmlns="">
            <p:sp>
              <p:nvSpPr>
                <p:cNvPr id="34" name="TextBox 33">
                  <a:extLst>
                    <a:ext uri="{FF2B5EF4-FFF2-40B4-BE49-F238E27FC236}">
                      <a16:creationId xmlns:a16="http://schemas.microsoft.com/office/drawing/2014/main" id="{EA12E844-0CB6-4A7F-B814-52FD8563B182}"/>
                    </a:ext>
                  </a:extLst>
                </p:cNvPr>
                <p:cNvSpPr txBox="1">
                  <a:spLocks noRot="1" noChangeAspect="1" noMove="1" noResize="1" noEditPoints="1" noAdjustHandles="1" noChangeArrowheads="1" noChangeShapeType="1" noTextEdit="1"/>
                </p:cNvSpPr>
                <p:nvPr/>
              </p:nvSpPr>
              <p:spPr>
                <a:xfrm>
                  <a:off x="2813693" y="3526815"/>
                  <a:ext cx="1829546" cy="671018"/>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AF854F-D132-431A-AB9F-168D8FF91BD9}"/>
                    </a:ext>
                  </a:extLst>
                </p:cNvPr>
                <p:cNvSpPr txBox="1"/>
                <p:nvPr/>
              </p:nvSpPr>
              <p:spPr>
                <a:xfrm>
                  <a:off x="5543655" y="3690015"/>
                  <a:ext cx="1829546" cy="671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l-GR" b="0" i="1" smtClean="0">
                                <a:latin typeface="Cambria Math" panose="02040503050406030204" pitchFamily="18" charset="0"/>
                              </a:rPr>
                              <m:t>Θ</m:t>
                            </m:r>
                          </m:e>
                          <m:sub>
                            <m:r>
                              <m:rPr>
                                <m:sty m:val="p"/>
                              </m:rPr>
                              <a:rPr lang="en-SG" b="0" i="0" smtClean="0">
                                <a:latin typeface="Cambria Math" panose="02040503050406030204" pitchFamily="18" charset="0"/>
                              </a:rPr>
                              <m:t>cls</m:t>
                            </m:r>
                          </m:sub>
                        </m:sSub>
                      </m:oMath>
                    </m:oMathPara>
                  </a14:m>
                  <a:endParaRPr lang="en-SG" b="0" dirty="0"/>
                </a:p>
                <a:p>
                  <a:endParaRPr lang="en-US" dirty="0"/>
                </a:p>
              </p:txBody>
            </p:sp>
          </mc:Choice>
          <mc:Fallback xmlns="">
            <p:sp>
              <p:nvSpPr>
                <p:cNvPr id="35" name="TextBox 34">
                  <a:extLst>
                    <a:ext uri="{FF2B5EF4-FFF2-40B4-BE49-F238E27FC236}">
                      <a16:creationId xmlns:a16="http://schemas.microsoft.com/office/drawing/2014/main" id="{13B74E7F-A37D-4FF6-A4C8-0D2717177A52}"/>
                    </a:ext>
                  </a:extLst>
                </p:cNvPr>
                <p:cNvSpPr txBox="1">
                  <a:spLocks noRot="1" noChangeAspect="1" noMove="1" noResize="1" noEditPoints="1" noAdjustHandles="1" noChangeArrowheads="1" noChangeShapeType="1" noTextEdit="1"/>
                </p:cNvSpPr>
                <p:nvPr/>
              </p:nvSpPr>
              <p:spPr>
                <a:xfrm>
                  <a:off x="5543655" y="3690015"/>
                  <a:ext cx="1829546" cy="671018"/>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00C5F0-BED6-411B-93D6-4B18B0B6C139}"/>
                    </a:ext>
                  </a:extLst>
                </p:cNvPr>
                <p:cNvSpPr txBox="1"/>
                <p:nvPr/>
              </p:nvSpPr>
              <p:spPr>
                <a:xfrm>
                  <a:off x="1229459" y="4181150"/>
                  <a:ext cx="18295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𝑥</m:t>
                        </m:r>
                      </m:oMath>
                    </m:oMathPara>
                  </a14:m>
                  <a:endParaRPr lang="en-SG" b="0" dirty="0"/>
                </a:p>
              </p:txBody>
            </p:sp>
          </mc:Choice>
          <mc:Fallback xmlns="">
            <p:sp>
              <p:nvSpPr>
                <p:cNvPr id="36" name="TextBox 35">
                  <a:extLst>
                    <a:ext uri="{FF2B5EF4-FFF2-40B4-BE49-F238E27FC236}">
                      <a16:creationId xmlns:a16="http://schemas.microsoft.com/office/drawing/2014/main" id="{2439DF3D-9F53-4470-9AED-D45E6F6F07A9}"/>
                    </a:ext>
                  </a:extLst>
                </p:cNvPr>
                <p:cNvSpPr txBox="1">
                  <a:spLocks noRot="1" noChangeAspect="1" noMove="1" noResize="1" noEditPoints="1" noAdjustHandles="1" noChangeArrowheads="1" noChangeShapeType="1" noTextEdit="1"/>
                </p:cNvSpPr>
                <p:nvPr/>
              </p:nvSpPr>
              <p:spPr>
                <a:xfrm>
                  <a:off x="1229459" y="4181150"/>
                  <a:ext cx="1829546" cy="369332"/>
                </a:xfrm>
                <a:prstGeom prst="rect">
                  <a:avLst/>
                </a:prstGeom>
                <a:blipFill>
                  <a:blip r:embed="rId7"/>
                  <a:stretch>
                    <a:fillRect/>
                  </a:stretch>
                </a:blipFill>
              </p:spPr>
              <p:txBody>
                <a:bodyPr/>
                <a:lstStyle/>
                <a:p>
                  <a:r>
                    <a:rPr lang="en-SG">
                      <a:noFill/>
                    </a:rPr>
                    <a:t> </a:t>
                  </a:r>
                </a:p>
              </p:txBody>
            </p:sp>
          </mc:Fallback>
        </mc:AlternateContent>
      </p:grpSp>
      <p:cxnSp>
        <p:nvCxnSpPr>
          <p:cNvPr id="23" name="Straight Arrow Connector 22">
            <a:extLst>
              <a:ext uri="{FF2B5EF4-FFF2-40B4-BE49-F238E27FC236}">
                <a16:creationId xmlns:a16="http://schemas.microsoft.com/office/drawing/2014/main" id="{8B5CF7A1-A8D4-439F-A395-87D2FC891049}"/>
              </a:ext>
            </a:extLst>
          </p:cNvPr>
          <p:cNvCxnSpPr>
            <a:cxnSpLocks/>
            <a:stCxn id="10" idx="0"/>
            <a:endCxn id="24" idx="1"/>
          </p:cNvCxnSpPr>
          <p:nvPr/>
        </p:nvCxnSpPr>
        <p:spPr>
          <a:xfrm>
            <a:off x="7308418" y="4022842"/>
            <a:ext cx="508955" cy="42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0BDF6B-456E-4178-936E-377D6C6804C1}"/>
                  </a:ext>
                </a:extLst>
              </p:cNvPr>
              <p:cNvSpPr txBox="1"/>
              <p:nvPr/>
            </p:nvSpPr>
            <p:spPr>
              <a:xfrm>
                <a:off x="7817373" y="3842429"/>
                <a:ext cx="3233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𝐿</m:t>
                          </m:r>
                        </m:e>
                        <m:sub>
                          <m:r>
                            <m:rPr>
                              <m:sty m:val="p"/>
                            </m:rPr>
                            <a:rPr lang="en-SG" b="0" i="0" smtClean="0">
                              <a:latin typeface="Cambria Math" panose="02040503050406030204" pitchFamily="18" charset="0"/>
                            </a:rPr>
                            <m:t>CE</m:t>
                          </m:r>
                        </m:sub>
                      </m:sSub>
                    </m:oMath>
                  </m:oMathPara>
                </a14:m>
                <a:endParaRPr lang="en-SG" b="0" dirty="0"/>
              </a:p>
            </p:txBody>
          </p:sp>
        </mc:Choice>
        <mc:Fallback xmlns="">
          <p:sp>
            <p:nvSpPr>
              <p:cNvPr id="24" name="TextBox 23">
                <a:extLst>
                  <a:ext uri="{FF2B5EF4-FFF2-40B4-BE49-F238E27FC236}">
                    <a16:creationId xmlns:a16="http://schemas.microsoft.com/office/drawing/2014/main" id="{E70BDF6B-456E-4178-936E-377D6C6804C1}"/>
                  </a:ext>
                </a:extLst>
              </p:cNvPr>
              <p:cNvSpPr txBox="1">
                <a:spLocks noRot="1" noChangeAspect="1" noMove="1" noResize="1" noEditPoints="1" noAdjustHandles="1" noChangeArrowheads="1" noChangeShapeType="1" noTextEdit="1"/>
              </p:cNvSpPr>
              <p:nvPr/>
            </p:nvSpPr>
            <p:spPr>
              <a:xfrm>
                <a:off x="7817373" y="3842429"/>
                <a:ext cx="323313" cy="369332"/>
              </a:xfrm>
              <a:prstGeom prst="rect">
                <a:avLst/>
              </a:prstGeom>
              <a:blipFill>
                <a:blip r:embed="rId8"/>
                <a:stretch>
                  <a:fillRect r="-52830"/>
                </a:stretch>
              </a:blipFill>
            </p:spPr>
            <p:txBody>
              <a:bodyPr/>
              <a:lstStyle/>
              <a:p>
                <a:r>
                  <a:rPr lang="en-SG">
                    <a:noFill/>
                  </a:rPr>
                  <a:t> </a:t>
                </a:r>
              </a:p>
            </p:txBody>
          </p:sp>
        </mc:Fallback>
      </mc:AlternateContent>
      <p:sp>
        <p:nvSpPr>
          <p:cNvPr id="35" name="Flowchart: Process 34">
            <a:extLst>
              <a:ext uri="{FF2B5EF4-FFF2-40B4-BE49-F238E27FC236}">
                <a16:creationId xmlns:a16="http://schemas.microsoft.com/office/drawing/2014/main" id="{4627C897-FCCD-4876-A276-39DD885F2521}"/>
              </a:ext>
            </a:extLst>
          </p:cNvPr>
          <p:cNvSpPr/>
          <p:nvPr/>
        </p:nvSpPr>
        <p:spPr>
          <a:xfrm>
            <a:off x="4970644" y="4945418"/>
            <a:ext cx="795501" cy="799255"/>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endParaRPr lang="en-SG" dirty="0">
              <a:solidFill>
                <a:schemeClr val="tx1"/>
              </a:solidFill>
            </a:endParaRPr>
          </a:p>
        </p:txBody>
      </p:sp>
      <p:cxnSp>
        <p:nvCxnSpPr>
          <p:cNvPr id="36" name="Straight Arrow Connector 35">
            <a:extLst>
              <a:ext uri="{FF2B5EF4-FFF2-40B4-BE49-F238E27FC236}">
                <a16:creationId xmlns:a16="http://schemas.microsoft.com/office/drawing/2014/main" id="{B3D55887-DDC8-4D4A-A3B6-E610DCACEDC3}"/>
              </a:ext>
            </a:extLst>
          </p:cNvPr>
          <p:cNvCxnSpPr>
            <a:cxnSpLocks/>
            <a:endCxn id="35" idx="0"/>
          </p:cNvCxnSpPr>
          <p:nvPr/>
        </p:nvCxnSpPr>
        <p:spPr>
          <a:xfrm>
            <a:off x="5368395" y="4461629"/>
            <a:ext cx="0" cy="483789"/>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5" name="Slide Number Placeholder 24">
            <a:extLst>
              <a:ext uri="{FF2B5EF4-FFF2-40B4-BE49-F238E27FC236}">
                <a16:creationId xmlns:a16="http://schemas.microsoft.com/office/drawing/2014/main" id="{B8D0EE62-6192-4687-8668-D6810094E636}"/>
              </a:ext>
            </a:extLst>
          </p:cNvPr>
          <p:cNvSpPr>
            <a:spLocks noGrp="1"/>
          </p:cNvSpPr>
          <p:nvPr>
            <p:ph type="sldNum" sz="quarter" idx="12"/>
          </p:nvPr>
        </p:nvSpPr>
        <p:spPr/>
        <p:txBody>
          <a:bodyPr/>
          <a:lstStyle/>
          <a:p>
            <a:fld id="{8E6562B1-0B0F-0246-9532-09536BC2AE59}" type="slidenum">
              <a:rPr lang="en-US" smtClean="0"/>
              <a:t>8</a:t>
            </a:fld>
            <a:endParaRPr lang="en-US"/>
          </a:p>
        </p:txBody>
      </p:sp>
      <p:sp>
        <p:nvSpPr>
          <p:cNvPr id="26" name="TextBox 25">
            <a:extLst>
              <a:ext uri="{FF2B5EF4-FFF2-40B4-BE49-F238E27FC236}">
                <a16:creationId xmlns:a16="http://schemas.microsoft.com/office/drawing/2014/main" id="{A9766D7C-413F-475B-BB74-323C216FEC46}"/>
              </a:ext>
            </a:extLst>
          </p:cNvPr>
          <p:cNvSpPr txBox="1"/>
          <p:nvPr/>
        </p:nvSpPr>
        <p:spPr>
          <a:xfrm>
            <a:off x="4883416" y="5768575"/>
            <a:ext cx="1869989" cy="369332"/>
          </a:xfrm>
          <a:prstGeom prst="rect">
            <a:avLst/>
          </a:prstGeom>
          <a:noFill/>
        </p:spPr>
        <p:txBody>
          <a:bodyPr wrap="square" rtlCol="0">
            <a:spAutoFit/>
          </a:bodyPr>
          <a:lstStyle/>
          <a:p>
            <a:r>
              <a:rPr lang="en-SG" dirty="0"/>
              <a:t>C * </a:t>
            </a:r>
            <a:r>
              <a:rPr lang="en-SG" dirty="0" err="1"/>
              <a:t>feat_dim</a:t>
            </a:r>
            <a:endParaRPr lang="en-SG" dirty="0"/>
          </a:p>
        </p:txBody>
      </p:sp>
    </p:spTree>
    <p:extLst>
      <p:ext uri="{BB962C8B-B14F-4D97-AF65-F5344CB8AC3E}">
        <p14:creationId xmlns:p14="http://schemas.microsoft.com/office/powerpoint/2010/main" val="296590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A97D-D840-49A9-BA65-5B767D7054BD}"/>
              </a:ext>
            </a:extLst>
          </p:cNvPr>
          <p:cNvSpPr>
            <a:spLocks noGrp="1"/>
          </p:cNvSpPr>
          <p:nvPr>
            <p:ph type="title"/>
          </p:nvPr>
        </p:nvSpPr>
        <p:spPr/>
        <p:txBody>
          <a:bodyPr/>
          <a:lstStyle/>
          <a:p>
            <a:r>
              <a:rPr lang="en-SG" dirty="0"/>
              <a:t>Related works</a:t>
            </a:r>
          </a:p>
        </p:txBody>
      </p:sp>
      <p:sp>
        <p:nvSpPr>
          <p:cNvPr id="3" name="Content Placeholder 2">
            <a:extLst>
              <a:ext uri="{FF2B5EF4-FFF2-40B4-BE49-F238E27FC236}">
                <a16:creationId xmlns:a16="http://schemas.microsoft.com/office/drawing/2014/main" id="{87B90CDA-6190-415A-86A7-34D07C122A8E}"/>
              </a:ext>
            </a:extLst>
          </p:cNvPr>
          <p:cNvSpPr>
            <a:spLocks noGrp="1"/>
          </p:cNvSpPr>
          <p:nvPr>
            <p:ph idx="1"/>
          </p:nvPr>
        </p:nvSpPr>
        <p:spPr/>
        <p:txBody>
          <a:bodyPr/>
          <a:lstStyle/>
          <a:p>
            <a:r>
              <a:rPr lang="en-SG" dirty="0"/>
              <a:t>Nearest Class Mean (NCM) classifier</a:t>
            </a:r>
          </a:p>
          <a:p>
            <a:pPr lvl="1"/>
            <a:endParaRPr lang="en-SG" dirty="0"/>
          </a:p>
        </p:txBody>
      </p:sp>
      <p:grpSp>
        <p:nvGrpSpPr>
          <p:cNvPr id="4" name="Group 3">
            <a:extLst>
              <a:ext uri="{FF2B5EF4-FFF2-40B4-BE49-F238E27FC236}">
                <a16:creationId xmlns:a16="http://schemas.microsoft.com/office/drawing/2014/main" id="{477989AF-0742-4A78-81B4-6DB4276FCD95}"/>
              </a:ext>
            </a:extLst>
          </p:cNvPr>
          <p:cNvGrpSpPr/>
          <p:nvPr/>
        </p:nvGrpSpPr>
        <p:grpSpPr>
          <a:xfrm>
            <a:off x="840922" y="2540739"/>
            <a:ext cx="7462155" cy="2594128"/>
            <a:chOff x="1024490" y="1956354"/>
            <a:chExt cx="7462155" cy="2594128"/>
          </a:xfrm>
        </p:grpSpPr>
        <p:sp>
          <p:nvSpPr>
            <p:cNvPr id="5" name="Rectangle 4">
              <a:extLst>
                <a:ext uri="{FF2B5EF4-FFF2-40B4-BE49-F238E27FC236}">
                  <a16:creationId xmlns:a16="http://schemas.microsoft.com/office/drawing/2014/main" id="{A1E000EB-F421-4FDD-A906-0AD084397D9B}"/>
                </a:ext>
              </a:extLst>
            </p:cNvPr>
            <p:cNvSpPr/>
            <p:nvPr/>
          </p:nvSpPr>
          <p:spPr>
            <a:xfrm>
              <a:off x="1024490" y="2384355"/>
              <a:ext cx="7462155" cy="214206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7866300F-2798-4EDB-A150-A74876743AD8}"/>
                </a:ext>
              </a:extLst>
            </p:cNvPr>
            <p:cNvSpPr/>
            <p:nvPr/>
          </p:nvSpPr>
          <p:spPr>
            <a:xfrm>
              <a:off x="3178271" y="2926335"/>
              <a:ext cx="1048500" cy="1016538"/>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endParaRPr lang="en-SG" dirty="0">
                <a:solidFill>
                  <a:schemeClr val="tx1"/>
                </a:solidFill>
              </a:endParaRPr>
            </a:p>
          </p:txBody>
        </p:sp>
        <p:sp>
          <p:nvSpPr>
            <p:cNvPr id="7" name="Rectangle 6">
              <a:extLst>
                <a:ext uri="{FF2B5EF4-FFF2-40B4-BE49-F238E27FC236}">
                  <a16:creationId xmlns:a16="http://schemas.microsoft.com/office/drawing/2014/main" id="{C20D5CF9-D4C3-4C40-AF8F-F6494A358DCC}"/>
                </a:ext>
              </a:extLst>
            </p:cNvPr>
            <p:cNvSpPr/>
            <p:nvPr/>
          </p:nvSpPr>
          <p:spPr>
            <a:xfrm rot="5400000">
              <a:off x="5134732" y="3346284"/>
              <a:ext cx="849972" cy="176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9" name="TextBox 8">
              <a:extLst>
                <a:ext uri="{FF2B5EF4-FFF2-40B4-BE49-F238E27FC236}">
                  <a16:creationId xmlns:a16="http://schemas.microsoft.com/office/drawing/2014/main" id="{3CE5DADF-8E67-43D9-A2C8-6BC274DF9B7A}"/>
                </a:ext>
              </a:extLst>
            </p:cNvPr>
            <p:cNvSpPr txBox="1"/>
            <p:nvPr/>
          </p:nvSpPr>
          <p:spPr>
            <a:xfrm>
              <a:off x="5434641" y="3238701"/>
              <a:ext cx="145473" cy="369332"/>
            </a:xfrm>
            <a:prstGeom prst="rect">
              <a:avLst/>
            </a:prstGeom>
            <a:noFill/>
          </p:spPr>
          <p:txBody>
            <a:bodyPr wrap="square" rtlCol="0">
              <a:spAutoFit/>
            </a:bodyPr>
            <a:lstStyle/>
            <a:p>
              <a:r>
                <a:rPr lang="en-US" dirty="0"/>
                <a:t>h</a:t>
              </a:r>
              <a:endParaRPr lang="en-SG" dirty="0"/>
            </a:p>
          </p:txBody>
        </p:sp>
        <p:pic>
          <p:nvPicPr>
            <p:cNvPr id="12" name="Picture 11">
              <a:extLst>
                <a:ext uri="{FF2B5EF4-FFF2-40B4-BE49-F238E27FC236}">
                  <a16:creationId xmlns:a16="http://schemas.microsoft.com/office/drawing/2014/main" id="{D36D5AD6-7309-4E7E-98F0-E07FE66BCCB9}"/>
                </a:ext>
              </a:extLst>
            </p:cNvPr>
            <p:cNvPicPr>
              <a:picLocks noChangeAspect="1"/>
            </p:cNvPicPr>
            <p:nvPr/>
          </p:nvPicPr>
          <p:blipFill>
            <a:blip r:embed="rId3"/>
            <a:stretch>
              <a:fillRect/>
            </a:stretch>
          </p:blipFill>
          <p:spPr>
            <a:xfrm>
              <a:off x="1578894" y="2731270"/>
              <a:ext cx="1140295" cy="1406668"/>
            </a:xfrm>
            <a:prstGeom prst="rect">
              <a:avLst/>
            </a:prstGeom>
          </p:spPr>
        </p:pic>
        <p:cxnSp>
          <p:nvCxnSpPr>
            <p:cNvPr id="13" name="Straight Arrow Connector 12">
              <a:extLst>
                <a:ext uri="{FF2B5EF4-FFF2-40B4-BE49-F238E27FC236}">
                  <a16:creationId xmlns:a16="http://schemas.microsoft.com/office/drawing/2014/main" id="{0C0903C5-BB16-43C8-8A77-F719803D8068}"/>
                </a:ext>
              </a:extLst>
            </p:cNvPr>
            <p:cNvCxnSpPr>
              <a:cxnSpLocks/>
              <a:stCxn id="12" idx="3"/>
              <a:endCxn id="6" idx="1"/>
            </p:cNvCxnSpPr>
            <p:nvPr/>
          </p:nvCxnSpPr>
          <p:spPr>
            <a:xfrm>
              <a:off x="2719189" y="3434604"/>
              <a:ext cx="459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381FB1-3310-4B62-BB64-FE3D096DEA66}"/>
                </a:ext>
              </a:extLst>
            </p:cNvPr>
            <p:cNvCxnSpPr>
              <a:cxnSpLocks/>
              <a:stCxn id="6" idx="3"/>
              <a:endCxn id="18" idx="1"/>
            </p:cNvCxnSpPr>
            <p:nvPr/>
          </p:nvCxnSpPr>
          <p:spPr>
            <a:xfrm>
              <a:off x="4226771" y="3434604"/>
              <a:ext cx="510973" cy="3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2EF5470-F3C8-466A-BD93-C749DC054D94}"/>
                </a:ext>
              </a:extLst>
            </p:cNvPr>
            <p:cNvSpPr txBox="1"/>
            <p:nvPr/>
          </p:nvSpPr>
          <p:spPr>
            <a:xfrm>
              <a:off x="2405116" y="1956354"/>
              <a:ext cx="4281689" cy="369332"/>
            </a:xfrm>
            <a:prstGeom prst="rect">
              <a:avLst/>
            </a:prstGeom>
            <a:noFill/>
          </p:spPr>
          <p:txBody>
            <a:bodyPr wrap="square" rtlCol="0">
              <a:spAutoFit/>
            </a:bodyPr>
            <a:lstStyle/>
            <a:p>
              <a:r>
                <a:rPr lang="en-US" i="1" dirty="0">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Standard Training Architecture</a:t>
              </a:r>
              <a:endParaRPr lang="en-SG" i="1" dirty="0">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p:txBody>
        </p:sp>
        <p:sp>
          <p:nvSpPr>
            <p:cNvPr id="18" name="Rectangle 17">
              <a:extLst>
                <a:ext uri="{FF2B5EF4-FFF2-40B4-BE49-F238E27FC236}">
                  <a16:creationId xmlns:a16="http://schemas.microsoft.com/office/drawing/2014/main" id="{5F936177-11D2-4C89-AA93-4EB53CE52C61}"/>
                </a:ext>
              </a:extLst>
            </p:cNvPr>
            <p:cNvSpPr/>
            <p:nvPr/>
          </p:nvSpPr>
          <p:spPr>
            <a:xfrm>
              <a:off x="4737744" y="2562156"/>
              <a:ext cx="279861" cy="1752599"/>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GAP</a:t>
              </a:r>
              <a:endParaRPr lang="en-SG" dirty="0">
                <a:solidFill>
                  <a:schemeClr val="tx1"/>
                </a:solidFill>
              </a:endParaRPr>
            </a:p>
          </p:txBody>
        </p:sp>
        <p:cxnSp>
          <p:nvCxnSpPr>
            <p:cNvPr id="19" name="Straight Arrow Connector 18">
              <a:extLst>
                <a:ext uri="{FF2B5EF4-FFF2-40B4-BE49-F238E27FC236}">
                  <a16:creationId xmlns:a16="http://schemas.microsoft.com/office/drawing/2014/main" id="{25503C34-597E-4385-8FC9-423395C7379B}"/>
                </a:ext>
              </a:extLst>
            </p:cNvPr>
            <p:cNvCxnSpPr>
              <a:cxnSpLocks/>
              <a:stCxn id="18" idx="3"/>
              <a:endCxn id="7" idx="2"/>
            </p:cNvCxnSpPr>
            <p:nvPr/>
          </p:nvCxnSpPr>
          <p:spPr>
            <a:xfrm flipV="1">
              <a:off x="5017605" y="3434606"/>
              <a:ext cx="453792" cy="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8393A0-CB20-461F-B13F-EC273A22CA31}"/>
                    </a:ext>
                  </a:extLst>
                </p:cNvPr>
                <p:cNvSpPr txBox="1"/>
                <p:nvPr/>
              </p:nvSpPr>
              <p:spPr>
                <a:xfrm>
                  <a:off x="2813693" y="3526815"/>
                  <a:ext cx="1829546" cy="671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m:rPr>
                                <m:sty m:val="p"/>
                              </m:rPr>
                              <a:rPr lang="el-GR" b="0" i="1" smtClean="0">
                                <a:latin typeface="Cambria Math" panose="02040503050406030204" pitchFamily="18" charset="0"/>
                              </a:rPr>
                              <m:t>Θ</m:t>
                            </m:r>
                          </m:e>
                          <m:sub>
                            <m:r>
                              <m:rPr>
                                <m:sty m:val="p"/>
                              </m:rPr>
                              <a:rPr lang="en-SG" b="0" i="0" smtClean="0">
                                <a:latin typeface="Cambria Math" panose="02040503050406030204" pitchFamily="18" charset="0"/>
                              </a:rPr>
                              <m:t>rep</m:t>
                            </m:r>
                          </m:sub>
                        </m:sSub>
                      </m:oMath>
                    </m:oMathPara>
                  </a14:m>
                  <a:endParaRPr lang="en-SG" b="0" dirty="0"/>
                </a:p>
                <a:p>
                  <a:endParaRPr lang="en-US" dirty="0"/>
                </a:p>
              </p:txBody>
            </p:sp>
          </mc:Choice>
          <mc:Fallback xmlns="">
            <p:sp>
              <p:nvSpPr>
                <p:cNvPr id="34" name="TextBox 33">
                  <a:extLst>
                    <a:ext uri="{FF2B5EF4-FFF2-40B4-BE49-F238E27FC236}">
                      <a16:creationId xmlns:a16="http://schemas.microsoft.com/office/drawing/2014/main" id="{EA12E844-0CB6-4A7F-B814-52FD8563B182}"/>
                    </a:ext>
                  </a:extLst>
                </p:cNvPr>
                <p:cNvSpPr txBox="1">
                  <a:spLocks noRot="1" noChangeAspect="1" noMove="1" noResize="1" noEditPoints="1" noAdjustHandles="1" noChangeArrowheads="1" noChangeShapeType="1" noTextEdit="1"/>
                </p:cNvSpPr>
                <p:nvPr/>
              </p:nvSpPr>
              <p:spPr>
                <a:xfrm>
                  <a:off x="2813693" y="3526815"/>
                  <a:ext cx="1829546" cy="671018"/>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00C5F0-BED6-411B-93D6-4B18B0B6C139}"/>
                    </a:ext>
                  </a:extLst>
                </p:cNvPr>
                <p:cNvSpPr txBox="1"/>
                <p:nvPr/>
              </p:nvSpPr>
              <p:spPr>
                <a:xfrm>
                  <a:off x="1229459" y="4181150"/>
                  <a:ext cx="18295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𝑥</m:t>
                        </m:r>
                      </m:oMath>
                    </m:oMathPara>
                  </a14:m>
                  <a:endParaRPr lang="en-SG" b="0" dirty="0"/>
                </a:p>
              </p:txBody>
            </p:sp>
          </mc:Choice>
          <mc:Fallback xmlns="">
            <p:sp>
              <p:nvSpPr>
                <p:cNvPr id="36" name="TextBox 35">
                  <a:extLst>
                    <a:ext uri="{FF2B5EF4-FFF2-40B4-BE49-F238E27FC236}">
                      <a16:creationId xmlns:a16="http://schemas.microsoft.com/office/drawing/2014/main" id="{2439DF3D-9F53-4470-9AED-D45E6F6F07A9}"/>
                    </a:ext>
                  </a:extLst>
                </p:cNvPr>
                <p:cNvSpPr txBox="1">
                  <a:spLocks noRot="1" noChangeAspect="1" noMove="1" noResize="1" noEditPoints="1" noAdjustHandles="1" noChangeArrowheads="1" noChangeShapeType="1" noTextEdit="1"/>
                </p:cNvSpPr>
                <p:nvPr/>
              </p:nvSpPr>
              <p:spPr>
                <a:xfrm>
                  <a:off x="1229459" y="4181150"/>
                  <a:ext cx="1829546" cy="369332"/>
                </a:xfrm>
                <a:prstGeom prst="rect">
                  <a:avLst/>
                </a:prstGeom>
                <a:blipFill>
                  <a:blip r:embed="rId7"/>
                  <a:stretch>
                    <a:fillRect/>
                  </a:stretch>
                </a:blipFill>
              </p:spPr>
              <p:txBody>
                <a:bodyPr/>
                <a:lstStyle/>
                <a:p>
                  <a:r>
                    <a:rPr lang="en-SG">
                      <a:noFill/>
                    </a:rPr>
                    <a:t> </a:t>
                  </a:r>
                </a:p>
              </p:txBody>
            </p:sp>
          </mc:Fallback>
        </mc:AlternateContent>
      </p:grpSp>
      <p:sp>
        <p:nvSpPr>
          <p:cNvPr id="35" name="Flowchart: Process 34">
            <a:extLst>
              <a:ext uri="{FF2B5EF4-FFF2-40B4-BE49-F238E27FC236}">
                <a16:creationId xmlns:a16="http://schemas.microsoft.com/office/drawing/2014/main" id="{4627C897-FCCD-4876-A276-39DD885F2521}"/>
              </a:ext>
            </a:extLst>
          </p:cNvPr>
          <p:cNvSpPr/>
          <p:nvPr/>
        </p:nvSpPr>
        <p:spPr>
          <a:xfrm>
            <a:off x="4970644" y="4945418"/>
            <a:ext cx="795501" cy="799255"/>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endParaRPr lang="en-SG" dirty="0">
              <a:solidFill>
                <a:schemeClr val="tx1"/>
              </a:solidFill>
            </a:endParaRPr>
          </a:p>
        </p:txBody>
      </p:sp>
      <p:cxnSp>
        <p:nvCxnSpPr>
          <p:cNvPr id="36" name="Straight Arrow Connector 35">
            <a:extLst>
              <a:ext uri="{FF2B5EF4-FFF2-40B4-BE49-F238E27FC236}">
                <a16:creationId xmlns:a16="http://schemas.microsoft.com/office/drawing/2014/main" id="{B3D55887-DDC8-4D4A-A3B6-E610DCACEDC3}"/>
              </a:ext>
            </a:extLst>
          </p:cNvPr>
          <p:cNvCxnSpPr>
            <a:cxnSpLocks/>
            <a:endCxn id="35" idx="0"/>
          </p:cNvCxnSpPr>
          <p:nvPr/>
        </p:nvCxnSpPr>
        <p:spPr>
          <a:xfrm>
            <a:off x="5368395" y="4461629"/>
            <a:ext cx="0" cy="483789"/>
          </a:xfrm>
          <a:prstGeom prst="straightConnector1">
            <a:avLst/>
          </a:prstGeom>
          <a:ln w="127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89F656-1808-4E8E-8A53-1F2074A898BE}"/>
              </a:ext>
            </a:extLst>
          </p:cNvPr>
          <p:cNvSpPr/>
          <p:nvPr/>
        </p:nvSpPr>
        <p:spPr>
          <a:xfrm>
            <a:off x="6121526" y="3146541"/>
            <a:ext cx="279861" cy="1752599"/>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NCM</a:t>
            </a:r>
            <a:endParaRPr lang="en-SG" dirty="0">
              <a:solidFill>
                <a:schemeClr val="tx1"/>
              </a:solidFill>
            </a:endParaRPr>
          </a:p>
        </p:txBody>
      </p:sp>
      <p:cxnSp>
        <p:nvCxnSpPr>
          <p:cNvPr id="29" name="Straight Arrow Connector 28">
            <a:extLst>
              <a:ext uri="{FF2B5EF4-FFF2-40B4-BE49-F238E27FC236}">
                <a16:creationId xmlns:a16="http://schemas.microsoft.com/office/drawing/2014/main" id="{9306B0B0-29E5-4597-864F-74342AF8FAAC}"/>
              </a:ext>
            </a:extLst>
          </p:cNvPr>
          <p:cNvCxnSpPr>
            <a:cxnSpLocks/>
          </p:cNvCxnSpPr>
          <p:nvPr/>
        </p:nvCxnSpPr>
        <p:spPr>
          <a:xfrm>
            <a:off x="5464472" y="4018991"/>
            <a:ext cx="657054" cy="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A619E5-AC41-4652-B619-066439598A40}"/>
              </a:ext>
            </a:extLst>
          </p:cNvPr>
          <p:cNvCxnSpPr>
            <a:cxnSpLocks/>
            <a:stCxn id="28" idx="3"/>
          </p:cNvCxnSpPr>
          <p:nvPr/>
        </p:nvCxnSpPr>
        <p:spPr>
          <a:xfrm flipV="1">
            <a:off x="6401387" y="4018991"/>
            <a:ext cx="473269" cy="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7164452-A753-4281-AF50-E40FF34881DD}"/>
                  </a:ext>
                </a:extLst>
              </p:cNvPr>
              <p:cNvSpPr txBox="1"/>
              <p:nvPr/>
            </p:nvSpPr>
            <p:spPr>
              <a:xfrm>
                <a:off x="6770372" y="3808798"/>
                <a:ext cx="167263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solidFill>
                                <a:sysClr val="windowText" lastClr="000000"/>
                              </a:solidFill>
                              <a:latin typeface="Cambria Math" panose="02040503050406030204" pitchFamily="18" charset="0"/>
                            </a:rPr>
                          </m:ctrlPr>
                        </m:sSubPr>
                        <m:e>
                          <m:r>
                            <a:rPr lang="en-SG" b="0" i="1" smtClean="0">
                              <a:solidFill>
                                <a:sysClr val="windowText" lastClr="000000"/>
                              </a:solidFill>
                              <a:latin typeface="Cambria Math" panose="02040503050406030204" pitchFamily="18" charset="0"/>
                            </a:rPr>
                            <m:t>𝑧</m:t>
                          </m:r>
                        </m:e>
                        <m:sub>
                          <m:r>
                            <a:rPr lang="en-SG" b="0" i="1" smtClean="0">
                              <a:solidFill>
                                <a:sysClr val="windowText" lastClr="000000"/>
                              </a:solidFill>
                              <a:latin typeface="Cambria Math" panose="02040503050406030204" pitchFamily="18" charset="0"/>
                            </a:rPr>
                            <m:t>𝑑</m:t>
                          </m:r>
                        </m:sub>
                      </m:sSub>
                      <m:r>
                        <a:rPr lang="en-SG" b="0" i="0" smtClean="0">
                          <a:solidFill>
                            <a:sysClr val="windowText" lastClr="000000"/>
                          </a:solidFill>
                          <a:latin typeface="Cambria Math" panose="02040503050406030204" pitchFamily="18" charset="0"/>
                        </a:rPr>
                        <m:t>=</m:t>
                      </m:r>
                      <m:r>
                        <m:rPr>
                          <m:sty m:val="p"/>
                        </m:rPr>
                        <a:rPr lang="en-SG" b="0" i="0" smtClean="0">
                          <a:solidFill>
                            <a:sysClr val="windowText" lastClr="000000"/>
                          </a:solidFill>
                          <a:latin typeface="Cambria Math" panose="02040503050406030204" pitchFamily="18" charset="0"/>
                        </a:rPr>
                        <m:t>D</m:t>
                      </m:r>
                      <m:r>
                        <a:rPr lang="en-SG" b="0" i="0" smtClean="0">
                          <a:solidFill>
                            <a:sysClr val="windowText" lastClr="000000"/>
                          </a:solidFill>
                          <a:latin typeface="Cambria Math" panose="02040503050406030204" pitchFamily="18" charset="0"/>
                        </a:rPr>
                        <m:t>(</m:t>
                      </m:r>
                      <m:r>
                        <m:rPr>
                          <m:sty m:val="p"/>
                        </m:rPr>
                        <a:rPr lang="en-SG" b="0" i="0" smtClean="0">
                          <a:solidFill>
                            <a:sysClr val="windowText" lastClr="000000"/>
                          </a:solidFill>
                          <a:latin typeface="Cambria Math" panose="02040503050406030204" pitchFamily="18" charset="0"/>
                        </a:rPr>
                        <m:t>h</m:t>
                      </m:r>
                      <m:r>
                        <a:rPr lang="en-SG" b="0" i="0" smtClean="0">
                          <a:solidFill>
                            <a:sysClr val="windowText" lastClr="000000"/>
                          </a:solidFill>
                          <a:latin typeface="Cambria Math" panose="02040503050406030204" pitchFamily="18" charset="0"/>
                        </a:rPr>
                        <m:t>, </m:t>
                      </m:r>
                      <m:r>
                        <m:rPr>
                          <m:sty m:val="p"/>
                        </m:rPr>
                        <a:rPr lang="en-SG" b="0" i="0" smtClean="0">
                          <a:solidFill>
                            <a:sysClr val="windowText" lastClr="000000"/>
                          </a:solidFill>
                          <a:latin typeface="Cambria Math" panose="02040503050406030204" pitchFamily="18" charset="0"/>
                        </a:rPr>
                        <m:t>M</m:t>
                      </m:r>
                      <m:r>
                        <a:rPr lang="en-SG" b="0" i="0" smtClean="0">
                          <a:solidFill>
                            <a:sysClr val="windowText" lastClr="000000"/>
                          </a:solidFill>
                          <a:latin typeface="Cambria Math" panose="02040503050406030204" pitchFamily="18" charset="0"/>
                        </a:rPr>
                        <m:t>)</m:t>
                      </m:r>
                    </m:oMath>
                  </m:oMathPara>
                </a14:m>
                <a:endParaRPr lang="en-SG" dirty="0">
                  <a:solidFill>
                    <a:sysClr val="windowText" lastClr="000000"/>
                  </a:solidFill>
                </a:endParaRPr>
              </a:p>
              <a:p>
                <a:endParaRPr lang="en-SG" dirty="0"/>
              </a:p>
            </p:txBody>
          </p:sp>
        </mc:Choice>
        <mc:Fallback xmlns="">
          <p:sp>
            <p:nvSpPr>
              <p:cNvPr id="32" name="TextBox 31">
                <a:extLst>
                  <a:ext uri="{FF2B5EF4-FFF2-40B4-BE49-F238E27FC236}">
                    <a16:creationId xmlns:a16="http://schemas.microsoft.com/office/drawing/2014/main" id="{B7164452-A753-4281-AF50-E40FF34881DD}"/>
                  </a:ext>
                </a:extLst>
              </p:cNvPr>
              <p:cNvSpPr txBox="1">
                <a:spLocks noRot="1" noChangeAspect="1" noMove="1" noResize="1" noEditPoints="1" noAdjustHandles="1" noChangeArrowheads="1" noChangeShapeType="1" noTextEdit="1"/>
              </p:cNvSpPr>
              <p:nvPr/>
            </p:nvSpPr>
            <p:spPr>
              <a:xfrm>
                <a:off x="6770372" y="3808798"/>
                <a:ext cx="1672635" cy="646331"/>
              </a:xfrm>
              <a:prstGeom prst="rect">
                <a:avLst/>
              </a:prstGeom>
              <a:blipFill>
                <a:blip r:embed="rId8"/>
                <a:stretch>
                  <a:fillRect/>
                </a:stretch>
              </a:blipFill>
            </p:spPr>
            <p:txBody>
              <a:bodyPr/>
              <a:lstStyle/>
              <a:p>
                <a:r>
                  <a:rPr lang="en-SG">
                    <a:noFill/>
                  </a:rPr>
                  <a:t> </a:t>
                </a:r>
              </a:p>
            </p:txBody>
          </p:sp>
        </mc:Fallback>
      </mc:AlternateContent>
      <p:cxnSp>
        <p:nvCxnSpPr>
          <p:cNvPr id="37" name="Connector: Curved 36">
            <a:extLst>
              <a:ext uri="{FF2B5EF4-FFF2-40B4-BE49-F238E27FC236}">
                <a16:creationId xmlns:a16="http://schemas.microsoft.com/office/drawing/2014/main" id="{EFF73A01-8E9F-48F1-B680-A1C4A8A6C022}"/>
              </a:ext>
            </a:extLst>
          </p:cNvPr>
          <p:cNvCxnSpPr>
            <a:stCxn id="35" idx="3"/>
            <a:endCxn id="28" idx="2"/>
          </p:cNvCxnSpPr>
          <p:nvPr/>
        </p:nvCxnSpPr>
        <p:spPr>
          <a:xfrm flipV="1">
            <a:off x="5766145" y="4899140"/>
            <a:ext cx="495312" cy="445906"/>
          </a:xfrm>
          <a:prstGeom prst="curvedConnector2">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3DF00F03-711C-4804-A274-01422423F773}"/>
              </a:ext>
            </a:extLst>
          </p:cNvPr>
          <p:cNvSpPr>
            <a:spLocks noGrp="1"/>
          </p:cNvSpPr>
          <p:nvPr>
            <p:ph type="sldNum" sz="quarter" idx="12"/>
          </p:nvPr>
        </p:nvSpPr>
        <p:spPr/>
        <p:txBody>
          <a:bodyPr/>
          <a:lstStyle/>
          <a:p>
            <a:fld id="{8E6562B1-0B0F-0246-9532-09536BC2AE59}" type="slidenum">
              <a:rPr lang="en-US" smtClean="0"/>
              <a:t>9</a:t>
            </a:fld>
            <a:endParaRPr lang="en-US"/>
          </a:p>
        </p:txBody>
      </p:sp>
    </p:spTree>
    <p:extLst>
      <p:ext uri="{BB962C8B-B14F-4D97-AF65-F5344CB8AC3E}">
        <p14:creationId xmlns:p14="http://schemas.microsoft.com/office/powerpoint/2010/main" val="3151973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CCF6188B8C844885D3EC6976E03BC6" ma:contentTypeVersion="0" ma:contentTypeDescription="Create a new document." ma:contentTypeScope="" ma:versionID="94f9ba6fdce524f22e52fae98f45cfad">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5734DE-6207-46B2-BC8E-88571A5CB1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93B510B-E0DA-4C3D-A004-5227C2D7170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F099EF6-EB76-42DC-A350-28631BE45C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6738</TotalTime>
  <Words>3137</Words>
  <Application>Microsoft Office PowerPoint</Application>
  <PresentationFormat>On-screen Show (4:3)</PresentationFormat>
  <Paragraphs>308</Paragraphs>
  <Slides>33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NimbusRomNo9L-Regu</vt:lpstr>
      <vt:lpstr>Arial</vt:lpstr>
      <vt:lpstr>Calibri</vt:lpstr>
      <vt:lpstr>Cambria Math</vt:lpstr>
      <vt:lpstr>Cascadia Code</vt:lpstr>
      <vt:lpstr>Office Theme</vt:lpstr>
      <vt:lpstr>Long-Tailed Image Recognition</vt:lpstr>
      <vt:lpstr>Content</vt:lpstr>
      <vt:lpstr>Background</vt:lpstr>
      <vt:lpstr>Problem statement</vt:lpstr>
      <vt:lpstr>Related works</vt:lpstr>
      <vt:lpstr>Related works</vt:lpstr>
      <vt:lpstr>Related works</vt:lpstr>
      <vt:lpstr>Related works</vt:lpstr>
      <vt:lpstr>Related works</vt:lpstr>
      <vt:lpstr>Related works</vt:lpstr>
      <vt:lpstr>Proposed approach</vt:lpstr>
      <vt:lpstr>Proposed approach</vt:lpstr>
      <vt:lpstr>Post-hoc fusion</vt:lpstr>
      <vt:lpstr>Post-hoc fusion</vt:lpstr>
      <vt:lpstr>Post-hoc fusion</vt:lpstr>
      <vt:lpstr>Post-hoc fusion</vt:lpstr>
      <vt:lpstr>Post-hoc fusion</vt:lpstr>
      <vt:lpstr>Knowledge transfer</vt:lpstr>
      <vt:lpstr>Knowledge transfer</vt:lpstr>
      <vt:lpstr>Knowledge transfer</vt:lpstr>
      <vt:lpstr>Knowledge transfer</vt:lpstr>
      <vt:lpstr>Knowledge transfer</vt:lpstr>
      <vt:lpstr>Knowledge transfer</vt:lpstr>
      <vt:lpstr>Experiment</vt:lpstr>
      <vt:lpstr>Experiment result</vt:lpstr>
      <vt:lpstr>Experiment result</vt:lpstr>
      <vt:lpstr>Experiment result</vt:lpstr>
      <vt:lpstr>Experiment result</vt:lpstr>
      <vt:lpstr>Ablation study on α</vt:lpstr>
      <vt:lpstr>Ablation study on k</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Presenatation Title</dc:title>
  <dc:creator>B Elzer</dc:creator>
  <cp:lastModifiedBy>#LI ZHAOCHEN#</cp:lastModifiedBy>
  <cp:revision>106</cp:revision>
  <dcterms:created xsi:type="dcterms:W3CDTF">2017-05-14T01:29:56Z</dcterms:created>
  <dcterms:modified xsi:type="dcterms:W3CDTF">2021-05-10T05:58:36Z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0x01010057CCF6188B8C844885D3EC6976E03BC6</vt:lpwstr>
  </property>
</Properties>
</file>